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3" r:id="rId14"/>
    <p:sldId id="274" r:id="rId15"/>
    <p:sldId id="275" r:id="rId16"/>
    <p:sldId id="269" r:id="rId17"/>
    <p:sldId id="270" r:id="rId18"/>
    <p:sldId id="271" r:id="rId19"/>
    <p:sldId id="272" r:id="rId20"/>
    <p:sldId id="276" r:id="rId21"/>
    <p:sldId id="277" r:id="rId22"/>
    <p:sldId id="282" r:id="rId23"/>
    <p:sldId id="279" r:id="rId24"/>
    <p:sldId id="283" r:id="rId25"/>
    <p:sldId id="284" r:id="rId26"/>
    <p:sldId id="285" r:id="rId27"/>
    <p:sldId id="288" r:id="rId28"/>
    <p:sldId id="280" r:id="rId29"/>
    <p:sldId id="281"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C640D-F580-407E-9740-6FFE25BFD8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B5132F3-2D7B-4534-9632-76AD6956A6C0}">
      <dgm:prSet phldrT="[Text]"/>
      <dgm:spPr/>
      <dgm:t>
        <a:bodyPr/>
        <a:lstStyle/>
        <a:p>
          <a:r>
            <a:rPr lang="en-US" b="0" i="0"/>
            <a:t>CUL 110 Sanitation and Safety</a:t>
          </a:r>
          <a:endParaRPr lang="en-US"/>
        </a:p>
      </dgm:t>
    </dgm:pt>
    <dgm:pt modelId="{ABBB701F-AB12-4762-8693-7C76CF13F285}" type="parTrans" cxnId="{0EE03AD4-6E19-415C-A492-5566B2261B24}">
      <dgm:prSet/>
      <dgm:spPr/>
      <dgm:t>
        <a:bodyPr/>
        <a:lstStyle/>
        <a:p>
          <a:endParaRPr lang="en-US"/>
        </a:p>
      </dgm:t>
    </dgm:pt>
    <dgm:pt modelId="{87C15FD8-9643-4871-9618-9D189DC77C4F}" type="sibTrans" cxnId="{0EE03AD4-6E19-415C-A492-5566B2261B24}">
      <dgm:prSet/>
      <dgm:spPr/>
      <dgm:t>
        <a:bodyPr/>
        <a:lstStyle/>
        <a:p>
          <a:endParaRPr lang="en-US"/>
        </a:p>
      </dgm:t>
    </dgm:pt>
    <dgm:pt modelId="{6AF6F782-9E17-4852-9470-F6578C3D068B}">
      <dgm:prSet phldrT="[Text]" custT="1"/>
      <dgm:spPr>
        <a:solidFill>
          <a:srgbClr val="D97225"/>
        </a:solidFill>
      </dgm:spPr>
      <dgm:t>
        <a:bodyPr/>
        <a:lstStyle/>
        <a:p>
          <a:pPr>
            <a:spcBef>
              <a:spcPts val="3000"/>
            </a:spcBef>
            <a:spcAft>
              <a:spcPts val="0"/>
            </a:spcAft>
          </a:pPr>
          <a:endParaRPr lang="en-US" sz="2000" b="1"/>
        </a:p>
        <a:p>
          <a:pPr>
            <a:spcBef>
              <a:spcPts val="3000"/>
            </a:spcBef>
            <a:spcAft>
              <a:spcPts val="0"/>
            </a:spcAft>
          </a:pPr>
          <a:r>
            <a:rPr lang="en-US" sz="1800" b="1"/>
            <a:t>FALL </a:t>
          </a:r>
          <a:br>
            <a:rPr lang="en-US" sz="1800" b="1"/>
          </a:br>
          <a:r>
            <a:rPr lang="en-US" sz="1800" b="1">
              <a:solidFill>
                <a:sysClr val="windowText" lastClr="000000"/>
              </a:solidFill>
            </a:rPr>
            <a:t>2nd 8 Weeks</a:t>
          </a:r>
          <a:endParaRPr lang="en-US" sz="1800" b="1"/>
        </a:p>
      </dgm:t>
    </dgm:pt>
    <dgm:pt modelId="{DAC277A9-B827-46AC-88ED-C4863F39D745}" type="parTrans" cxnId="{D00D72D9-9430-45CC-BD09-99B8FB06575D}">
      <dgm:prSet/>
      <dgm:spPr/>
      <dgm:t>
        <a:bodyPr/>
        <a:lstStyle/>
        <a:p>
          <a:endParaRPr lang="en-US"/>
        </a:p>
      </dgm:t>
    </dgm:pt>
    <dgm:pt modelId="{0D3CEFE5-4288-43A1-8835-4B9B4A1298E8}" type="sibTrans" cxnId="{D00D72D9-9430-45CC-BD09-99B8FB06575D}">
      <dgm:prSet/>
      <dgm:spPr/>
      <dgm:t>
        <a:bodyPr/>
        <a:lstStyle/>
        <a:p>
          <a:endParaRPr lang="en-US"/>
        </a:p>
      </dgm:t>
    </dgm:pt>
    <dgm:pt modelId="{054BE830-4B15-4DA1-875C-8C5A1A36A716}">
      <dgm:prSet phldrT="[Text]"/>
      <dgm:spPr/>
      <dgm:t>
        <a:bodyPr/>
        <a:lstStyle/>
        <a:p>
          <a:r>
            <a:rPr lang="en-US" b="0" i="0"/>
            <a:t>CUL 260 Baking II</a:t>
          </a:r>
          <a:endParaRPr lang="en-US"/>
        </a:p>
      </dgm:t>
    </dgm:pt>
    <dgm:pt modelId="{6F0B0975-A10E-4A84-A150-C60AF512A9E4}" type="parTrans" cxnId="{9E220DBD-F7FF-4A9B-9119-D11688FECCEE}">
      <dgm:prSet/>
      <dgm:spPr/>
      <dgm:t>
        <a:bodyPr/>
        <a:lstStyle/>
        <a:p>
          <a:endParaRPr lang="en-US"/>
        </a:p>
      </dgm:t>
    </dgm:pt>
    <dgm:pt modelId="{C0D7BE7C-4F2B-4AEE-B6B4-120756564F1F}" type="sibTrans" cxnId="{9E220DBD-F7FF-4A9B-9119-D11688FECCEE}">
      <dgm:prSet/>
      <dgm:spPr/>
      <dgm:t>
        <a:bodyPr/>
        <a:lstStyle/>
        <a:p>
          <a:endParaRPr lang="en-US"/>
        </a:p>
      </dgm:t>
    </dgm:pt>
    <dgm:pt modelId="{FB69FFCA-498F-4FC2-851F-185F1E34AB53}">
      <dgm:prSet phldrT="[Text]"/>
      <dgm:spPr/>
      <dgm:t>
        <a:bodyPr/>
        <a:lstStyle/>
        <a:p>
          <a:r>
            <a:rPr lang="en-US" b="0" i="0"/>
            <a:t>CUL 142  Fundamentals of Food</a:t>
          </a:r>
          <a:endParaRPr lang="en-US"/>
        </a:p>
      </dgm:t>
    </dgm:pt>
    <dgm:pt modelId="{CB43C389-46D2-4E50-99E6-5AB1115F4903}" type="parTrans" cxnId="{AC0DBEFE-86B3-4540-9A84-11262330DCEE}">
      <dgm:prSet/>
      <dgm:spPr/>
      <dgm:t>
        <a:bodyPr/>
        <a:lstStyle/>
        <a:p>
          <a:endParaRPr lang="en-US"/>
        </a:p>
      </dgm:t>
    </dgm:pt>
    <dgm:pt modelId="{C9624751-D5DF-47F2-A75E-D92B38E51B30}" type="sibTrans" cxnId="{AC0DBEFE-86B3-4540-9A84-11262330DCEE}">
      <dgm:prSet/>
      <dgm:spPr/>
      <dgm:t>
        <a:bodyPr/>
        <a:lstStyle/>
        <a:p>
          <a:endParaRPr lang="en-US"/>
        </a:p>
      </dgm:t>
    </dgm:pt>
    <dgm:pt modelId="{CB5273C2-D226-4273-90EA-4481F7B5D200}">
      <dgm:prSet phldrT="[Text]"/>
      <dgm:spPr/>
      <dgm:t>
        <a:bodyPr/>
        <a:lstStyle/>
        <a:p>
          <a:r>
            <a:rPr lang="en-US" b="0" i="0"/>
            <a:t>CUL 160 Baking I</a:t>
          </a:r>
          <a:endParaRPr lang="en-US"/>
        </a:p>
      </dgm:t>
    </dgm:pt>
    <dgm:pt modelId="{5B662C5E-D21F-4B53-8BD1-2BFFE07EE200}" type="parTrans" cxnId="{75B8FBC0-510E-4A56-AF1C-A9BF11594FC4}">
      <dgm:prSet/>
      <dgm:spPr/>
      <dgm:t>
        <a:bodyPr/>
        <a:lstStyle/>
        <a:p>
          <a:endParaRPr lang="en-US"/>
        </a:p>
      </dgm:t>
    </dgm:pt>
    <dgm:pt modelId="{1ECF20CC-CA1C-454D-945F-78C7D2CC1D3B}" type="sibTrans" cxnId="{75B8FBC0-510E-4A56-AF1C-A9BF11594FC4}">
      <dgm:prSet/>
      <dgm:spPr/>
      <dgm:t>
        <a:bodyPr/>
        <a:lstStyle/>
        <a:p>
          <a:endParaRPr lang="en-US"/>
        </a:p>
      </dgm:t>
    </dgm:pt>
    <dgm:pt modelId="{79FB302E-C1C0-4F17-8EF2-D67D4CADEA61}">
      <dgm:prSet phldrT="[Text]"/>
      <dgm:spPr/>
      <dgm:t>
        <a:bodyPr/>
        <a:lstStyle/>
        <a:p>
          <a:r>
            <a:rPr lang="en-US" b="0" i="0"/>
            <a:t>BPA 120 Petits Fours and Pastries</a:t>
          </a:r>
          <a:endParaRPr lang="en-US"/>
        </a:p>
      </dgm:t>
    </dgm:pt>
    <dgm:pt modelId="{5FB5BA8F-DC82-4C01-B530-ECAA5DF22AB0}" type="parTrans" cxnId="{DB5BE1DA-A4EE-4822-AEB2-A4F992167A7F}">
      <dgm:prSet/>
      <dgm:spPr/>
      <dgm:t>
        <a:bodyPr/>
        <a:lstStyle/>
        <a:p>
          <a:endParaRPr lang="en-US"/>
        </a:p>
      </dgm:t>
    </dgm:pt>
    <dgm:pt modelId="{C7C68955-F35A-45F6-8A6B-C43063D01A20}" type="sibTrans" cxnId="{DB5BE1DA-A4EE-4822-AEB2-A4F992167A7F}">
      <dgm:prSet/>
      <dgm:spPr/>
      <dgm:t>
        <a:bodyPr/>
        <a:lstStyle/>
        <a:p>
          <a:endParaRPr lang="en-US"/>
        </a:p>
      </dgm:t>
    </dgm:pt>
    <dgm:pt modelId="{EDB9F761-2EF1-499D-8D2C-1F4DD685CC81}">
      <dgm:prSet phldrT="[Text]" custT="1"/>
      <dgm:spPr>
        <a:solidFill>
          <a:schemeClr val="accent6">
            <a:lumMod val="60000"/>
            <a:lumOff val="40000"/>
          </a:schemeClr>
        </a:solidFill>
      </dgm:spPr>
      <dgm:t>
        <a:bodyPr/>
        <a:lstStyle/>
        <a:p>
          <a:endParaRPr lang="en-US" sz="1800" b="1" dirty="0"/>
        </a:p>
        <a:p>
          <a:r>
            <a:rPr lang="en-US" sz="1800" b="1" dirty="0"/>
            <a:t>SPRING </a:t>
          </a:r>
          <a:br>
            <a:rPr lang="en-US" sz="2400" b="1" dirty="0"/>
          </a:br>
          <a:r>
            <a:rPr lang="en-US" sz="1800" b="1" dirty="0">
              <a:solidFill>
                <a:sysClr val="windowText" lastClr="000000"/>
              </a:solidFill>
            </a:rPr>
            <a:t>1st 8 Weeks</a:t>
          </a:r>
        </a:p>
      </dgm:t>
    </dgm:pt>
    <dgm:pt modelId="{185424B8-680D-4D52-B998-278ABBA02B42}" type="parTrans" cxnId="{6D54E422-A428-410C-AA5C-C3A2DD2C028E}">
      <dgm:prSet/>
      <dgm:spPr/>
      <dgm:t>
        <a:bodyPr/>
        <a:lstStyle/>
        <a:p>
          <a:endParaRPr lang="en-US"/>
        </a:p>
      </dgm:t>
    </dgm:pt>
    <dgm:pt modelId="{07A4AF2C-E2AB-4641-A3C9-28BEF99E6B9C}" type="sibTrans" cxnId="{6D54E422-A428-410C-AA5C-C3A2DD2C028E}">
      <dgm:prSet/>
      <dgm:spPr/>
      <dgm:t>
        <a:bodyPr/>
        <a:lstStyle/>
        <a:p>
          <a:endParaRPr lang="en-US"/>
        </a:p>
      </dgm:t>
    </dgm:pt>
    <dgm:pt modelId="{B9F95E29-0C51-43D9-9BEE-8DC5138323B8}">
      <dgm:prSet phldrT="[Text]"/>
      <dgm:spPr/>
      <dgm:t>
        <a:bodyPr/>
        <a:lstStyle/>
        <a:p>
          <a:r>
            <a:rPr lang="en-US"/>
            <a:t>CUL 112/CUL 112A Nutrition for Food Service/Lab</a:t>
          </a:r>
        </a:p>
      </dgm:t>
    </dgm:pt>
    <dgm:pt modelId="{CA1F03AE-9D33-4E75-B489-CF6B1A73B398}" type="parTrans" cxnId="{76F4F579-DC6F-4411-AAD9-5DCD78409A83}">
      <dgm:prSet/>
      <dgm:spPr/>
      <dgm:t>
        <a:bodyPr/>
        <a:lstStyle/>
        <a:p>
          <a:endParaRPr lang="en-US"/>
        </a:p>
      </dgm:t>
    </dgm:pt>
    <dgm:pt modelId="{01A16B31-7775-4F60-9FE5-1191931BDA25}" type="sibTrans" cxnId="{76F4F579-DC6F-4411-AAD9-5DCD78409A83}">
      <dgm:prSet/>
      <dgm:spPr/>
      <dgm:t>
        <a:bodyPr/>
        <a:lstStyle/>
        <a:p>
          <a:endParaRPr lang="en-US"/>
        </a:p>
      </dgm:t>
    </dgm:pt>
    <dgm:pt modelId="{EE793B1B-6631-4042-94BA-515E8B844035}">
      <dgm:prSet phldrT="[Text]"/>
      <dgm:spPr/>
      <dgm:t>
        <a:bodyPr/>
        <a:lstStyle/>
        <a:p>
          <a:r>
            <a:rPr lang="en-US"/>
            <a:t>BPA 130 European Cakes and Tortes</a:t>
          </a:r>
        </a:p>
      </dgm:t>
    </dgm:pt>
    <dgm:pt modelId="{C6690E03-812C-4C62-801B-1605C464ABFF}" type="parTrans" cxnId="{5DD4A496-8D01-44F2-8455-B744372F783B}">
      <dgm:prSet/>
      <dgm:spPr/>
      <dgm:t>
        <a:bodyPr/>
        <a:lstStyle/>
        <a:p>
          <a:endParaRPr lang="en-US"/>
        </a:p>
      </dgm:t>
    </dgm:pt>
    <dgm:pt modelId="{16252140-C914-46F9-AD3C-6A4C661285C1}" type="sibTrans" cxnId="{5DD4A496-8D01-44F2-8455-B744372F783B}">
      <dgm:prSet/>
      <dgm:spPr/>
      <dgm:t>
        <a:bodyPr/>
        <a:lstStyle/>
        <a:p>
          <a:endParaRPr lang="en-US"/>
        </a:p>
      </dgm:t>
    </dgm:pt>
    <dgm:pt modelId="{5C76ACAB-D6EC-4738-BEE0-48CFEEA69A59}">
      <dgm:prSet phldrT="[Text]"/>
      <dgm:spPr/>
      <dgm:t>
        <a:bodyPr/>
        <a:lstStyle/>
        <a:p>
          <a:r>
            <a:rPr lang="en-US"/>
            <a:t>BPA 210 Cake Design and Decorating</a:t>
          </a:r>
        </a:p>
      </dgm:t>
    </dgm:pt>
    <dgm:pt modelId="{8EE8E96D-CACA-44CD-8C89-90BD7203961C}" type="parTrans" cxnId="{49D21565-9D8B-4F9A-8F98-3148674F75FD}">
      <dgm:prSet/>
      <dgm:spPr/>
      <dgm:t>
        <a:bodyPr/>
        <a:lstStyle/>
        <a:p>
          <a:endParaRPr lang="en-US"/>
        </a:p>
      </dgm:t>
    </dgm:pt>
    <dgm:pt modelId="{B78552C8-F2E7-48CD-8ADB-12142C2CF950}" type="sibTrans" cxnId="{49D21565-9D8B-4F9A-8F98-3148674F75FD}">
      <dgm:prSet/>
      <dgm:spPr/>
      <dgm:t>
        <a:bodyPr/>
        <a:lstStyle/>
        <a:p>
          <a:endParaRPr lang="en-US"/>
        </a:p>
      </dgm:t>
    </dgm:pt>
    <dgm:pt modelId="{9414762F-9EA8-43A9-BC93-74AAE3B4CA06}">
      <dgm:prSet phldrT="[Text]"/>
      <dgm:spPr/>
      <dgm:t>
        <a:bodyPr/>
        <a:lstStyle/>
        <a:p>
          <a:r>
            <a:rPr lang="en-US"/>
            <a:t>BPA 220 Confection Artistry</a:t>
          </a:r>
        </a:p>
      </dgm:t>
    </dgm:pt>
    <dgm:pt modelId="{8DD3FB67-59AF-44E1-98C4-DE1428A2C2C2}" type="parTrans" cxnId="{4609584D-1815-44A2-988B-B6E1170A60FC}">
      <dgm:prSet/>
      <dgm:spPr/>
      <dgm:t>
        <a:bodyPr/>
        <a:lstStyle/>
        <a:p>
          <a:endParaRPr lang="en-US"/>
        </a:p>
      </dgm:t>
    </dgm:pt>
    <dgm:pt modelId="{DC027873-4EC2-467D-BF96-8C5CB78222C4}" type="sibTrans" cxnId="{4609584D-1815-44A2-988B-B6E1170A60FC}">
      <dgm:prSet/>
      <dgm:spPr/>
      <dgm:t>
        <a:bodyPr/>
        <a:lstStyle/>
        <a:p>
          <a:endParaRPr lang="en-US"/>
        </a:p>
      </dgm:t>
    </dgm:pt>
    <dgm:pt modelId="{4A25901B-94D0-44BE-848D-A72372AEE9AF}">
      <dgm:prSet phldrT="[Text]"/>
      <dgm:spPr/>
      <dgm:t>
        <a:bodyPr/>
        <a:lstStyle/>
        <a:p>
          <a:r>
            <a:rPr lang="en-US"/>
            <a:t>BPA 150 Artisan  and Specialty Breads</a:t>
          </a:r>
        </a:p>
      </dgm:t>
    </dgm:pt>
    <dgm:pt modelId="{67F03878-F99F-46B3-8003-9459C1741DA6}" type="parTrans" cxnId="{FECC434E-7FED-4CC9-8390-053E8013D822}">
      <dgm:prSet/>
      <dgm:spPr/>
      <dgm:t>
        <a:bodyPr/>
        <a:lstStyle/>
        <a:p>
          <a:endParaRPr lang="en-US"/>
        </a:p>
      </dgm:t>
    </dgm:pt>
    <dgm:pt modelId="{45561768-F42E-432F-9253-B64ADDD7F25A}" type="sibTrans" cxnId="{FECC434E-7FED-4CC9-8390-053E8013D822}">
      <dgm:prSet/>
      <dgm:spPr/>
      <dgm:t>
        <a:bodyPr/>
        <a:lstStyle/>
        <a:p>
          <a:endParaRPr lang="en-US"/>
        </a:p>
      </dgm:t>
    </dgm:pt>
    <dgm:pt modelId="{AEF0B710-AA8F-4100-9583-E0D26C022D74}">
      <dgm:prSet phldrT="[Text]"/>
      <dgm:spPr/>
      <dgm:t>
        <a:bodyPr/>
        <a:lstStyle/>
        <a:p>
          <a:r>
            <a:rPr lang="en-US"/>
            <a:t>HRM 245 Human Resource Management</a:t>
          </a:r>
        </a:p>
      </dgm:t>
    </dgm:pt>
    <dgm:pt modelId="{ECF3283C-045D-492F-87C8-E55B950F2717}" type="parTrans" cxnId="{32D0D60E-22A6-42D3-8F6D-2173CAA6E4E5}">
      <dgm:prSet/>
      <dgm:spPr/>
      <dgm:t>
        <a:bodyPr/>
        <a:lstStyle/>
        <a:p>
          <a:endParaRPr lang="en-US"/>
        </a:p>
      </dgm:t>
    </dgm:pt>
    <dgm:pt modelId="{866DB26E-1E5D-4C06-98C5-B814476B382C}" type="sibTrans" cxnId="{32D0D60E-22A6-42D3-8F6D-2173CAA6E4E5}">
      <dgm:prSet/>
      <dgm:spPr/>
      <dgm:t>
        <a:bodyPr/>
        <a:lstStyle/>
        <a:p>
          <a:endParaRPr lang="en-US"/>
        </a:p>
      </dgm:t>
    </dgm:pt>
    <dgm:pt modelId="{4C5D7E14-6AE3-4759-9335-5D02734B7868}">
      <dgm:prSet phldrT="[Text]" custT="1"/>
      <dgm:spPr>
        <a:solidFill>
          <a:srgbClr val="F0975A"/>
        </a:solidFill>
      </dgm:spPr>
      <dgm:t>
        <a:bodyPr/>
        <a:lstStyle/>
        <a:p>
          <a:endParaRPr lang="en-US" sz="1400" b="1"/>
        </a:p>
        <a:p>
          <a:r>
            <a:rPr lang="en-US" sz="1800" b="1" baseline="0"/>
            <a:t>FALL</a:t>
          </a:r>
          <a:r>
            <a:rPr lang="en-US" sz="2800" b="1"/>
            <a:t> </a:t>
          </a:r>
          <a:br>
            <a:rPr lang="en-US" sz="2000" b="1"/>
          </a:br>
          <a:r>
            <a:rPr lang="en-US" sz="2000" b="1">
              <a:solidFill>
                <a:sysClr val="windowText" lastClr="000000"/>
              </a:solidFill>
            </a:rPr>
            <a:t>1st 8 Weeks</a:t>
          </a:r>
          <a:endParaRPr lang="en-US" sz="2300" b="1">
            <a:solidFill>
              <a:sysClr val="windowText" lastClr="000000"/>
            </a:solidFill>
          </a:endParaRPr>
        </a:p>
      </dgm:t>
    </dgm:pt>
    <dgm:pt modelId="{7AA08B3E-2386-434B-95FE-726B7A790629}" type="parTrans" cxnId="{C5683BE1-43F0-47D6-8FD5-97632F339302}">
      <dgm:prSet/>
      <dgm:spPr/>
      <dgm:t>
        <a:bodyPr/>
        <a:lstStyle/>
        <a:p>
          <a:endParaRPr lang="en-US"/>
        </a:p>
      </dgm:t>
    </dgm:pt>
    <dgm:pt modelId="{8AD58C88-AB58-4077-B16B-9A93117A1061}" type="sibTrans" cxnId="{C5683BE1-43F0-47D6-8FD5-97632F339302}">
      <dgm:prSet/>
      <dgm:spPr/>
      <dgm:t>
        <a:bodyPr/>
        <a:lstStyle/>
        <a:p>
          <a:endParaRPr lang="en-US"/>
        </a:p>
      </dgm:t>
    </dgm:pt>
    <dgm:pt modelId="{6FD24A2F-DA8E-4AC8-A08A-6F47ACBC03E7}">
      <dgm:prSet phldrT="[Text]" custT="1"/>
      <dgm:spPr>
        <a:solidFill>
          <a:schemeClr val="accent6"/>
        </a:solidFill>
      </dgm:spPr>
      <dgm:t>
        <a:bodyPr/>
        <a:lstStyle/>
        <a:p>
          <a:endParaRPr lang="en-US" sz="1600" b="1"/>
        </a:p>
        <a:p>
          <a:r>
            <a:rPr lang="en-US" sz="1800" b="1"/>
            <a:t>SPRING </a:t>
          </a:r>
          <a:br>
            <a:rPr lang="en-US" sz="1800" b="1"/>
          </a:br>
          <a:r>
            <a:rPr lang="en-US" sz="1800" b="1">
              <a:solidFill>
                <a:sysClr val="windowText" lastClr="000000"/>
              </a:solidFill>
            </a:rPr>
            <a:t>2nd 8 Weeks</a:t>
          </a:r>
        </a:p>
      </dgm:t>
    </dgm:pt>
    <dgm:pt modelId="{4E372933-011E-4215-A866-4CBDF116606C}" type="parTrans" cxnId="{5E36AA41-C825-4EB2-974D-9841274B0CA1}">
      <dgm:prSet/>
      <dgm:spPr/>
      <dgm:t>
        <a:bodyPr/>
        <a:lstStyle/>
        <a:p>
          <a:endParaRPr lang="en-US"/>
        </a:p>
      </dgm:t>
    </dgm:pt>
    <dgm:pt modelId="{66220A5D-DB42-4A22-96A1-6FD3AEF3C5A2}" type="sibTrans" cxnId="{5E36AA41-C825-4EB2-974D-9841274B0CA1}">
      <dgm:prSet/>
      <dgm:spPr/>
      <dgm:t>
        <a:bodyPr/>
        <a:lstStyle/>
        <a:p>
          <a:endParaRPr lang="en-US"/>
        </a:p>
      </dgm:t>
    </dgm:pt>
    <dgm:pt modelId="{567B88AC-F132-4561-96F9-3F9BB4F13AB7}">
      <dgm:prSet phldrT="[Text]" custT="1"/>
      <dgm:spPr>
        <a:solidFill>
          <a:srgbClr val="F95C2B"/>
        </a:solidFill>
      </dgm:spPr>
      <dgm:t>
        <a:bodyPr/>
        <a:lstStyle/>
        <a:p>
          <a:r>
            <a:rPr lang="en-US" sz="1600" b="1">
              <a:solidFill>
                <a:sysClr val="windowText" lastClr="000000"/>
              </a:solidFill>
            </a:rPr>
            <a:t>Take Any Semester</a:t>
          </a:r>
        </a:p>
      </dgm:t>
    </dgm:pt>
    <dgm:pt modelId="{3D254BBE-6A5E-4335-8618-83538B6B1935}" type="parTrans" cxnId="{B8584728-6BD9-4763-AB19-126413E5B793}">
      <dgm:prSet/>
      <dgm:spPr/>
      <dgm:t>
        <a:bodyPr/>
        <a:lstStyle/>
        <a:p>
          <a:endParaRPr lang="en-US"/>
        </a:p>
      </dgm:t>
    </dgm:pt>
    <dgm:pt modelId="{5EC8F8E3-8C82-49C3-B9EB-353D131A2F7D}" type="sibTrans" cxnId="{B8584728-6BD9-4763-AB19-126413E5B793}">
      <dgm:prSet/>
      <dgm:spPr/>
      <dgm:t>
        <a:bodyPr/>
        <a:lstStyle/>
        <a:p>
          <a:endParaRPr lang="en-US"/>
        </a:p>
      </dgm:t>
    </dgm:pt>
    <dgm:pt modelId="{8346E249-CD12-4D1E-8E6B-B47C080D2E9D}">
      <dgm:prSet phldrT="[Text]" custT="1"/>
      <dgm:spPr>
        <a:solidFill>
          <a:srgbClr val="F0975A"/>
        </a:solidFill>
      </dgm:spPr>
      <dgm:t>
        <a:bodyPr/>
        <a:lstStyle/>
        <a:p>
          <a:endParaRPr lang="en-US" sz="1800" b="1">
            <a:solidFill>
              <a:schemeClr val="bg1"/>
            </a:solidFill>
          </a:endParaRPr>
        </a:p>
        <a:p>
          <a:r>
            <a:rPr lang="en-US" sz="1800" b="1">
              <a:solidFill>
                <a:schemeClr val="bg1"/>
              </a:solidFill>
            </a:rPr>
            <a:t>FALL</a:t>
          </a:r>
        </a:p>
        <a:p>
          <a:r>
            <a:rPr lang="en-US" sz="1800" b="1">
              <a:solidFill>
                <a:sysClr val="windowText" lastClr="000000"/>
              </a:solidFill>
            </a:rPr>
            <a:t>1st 8 Weeks</a:t>
          </a:r>
        </a:p>
      </dgm:t>
    </dgm:pt>
    <dgm:pt modelId="{98F30E57-F9C3-4723-8FB6-533B89A7F3F8}" type="parTrans" cxnId="{0A36C284-F045-4811-BB6D-C653367D45DF}">
      <dgm:prSet/>
      <dgm:spPr/>
      <dgm:t>
        <a:bodyPr/>
        <a:lstStyle/>
        <a:p>
          <a:endParaRPr lang="en-US"/>
        </a:p>
      </dgm:t>
    </dgm:pt>
    <dgm:pt modelId="{DA4A7707-6F7E-4D51-8114-7AC7F8153942}" type="sibTrans" cxnId="{0A36C284-F045-4811-BB6D-C653367D45DF}">
      <dgm:prSet/>
      <dgm:spPr/>
      <dgm:t>
        <a:bodyPr/>
        <a:lstStyle/>
        <a:p>
          <a:endParaRPr lang="en-US"/>
        </a:p>
      </dgm:t>
    </dgm:pt>
    <dgm:pt modelId="{5CF6D6F8-83D0-4FFE-9B10-52640E89D015}">
      <dgm:prSet phldrT="[Text]" custT="1"/>
      <dgm:spPr>
        <a:solidFill>
          <a:srgbClr val="D97225"/>
        </a:solidFill>
      </dgm:spPr>
      <dgm:t>
        <a:bodyPr/>
        <a:lstStyle/>
        <a:p>
          <a:endParaRPr lang="en-US" sz="1800" b="1"/>
        </a:p>
        <a:p>
          <a:r>
            <a:rPr lang="en-US" sz="1800" b="1"/>
            <a:t>FALL </a:t>
          </a:r>
        </a:p>
        <a:p>
          <a:r>
            <a:rPr lang="en-US" sz="1800" b="1">
              <a:solidFill>
                <a:sysClr val="windowText" lastClr="000000"/>
              </a:solidFill>
            </a:rPr>
            <a:t>2nd 8 Weeks</a:t>
          </a:r>
        </a:p>
      </dgm:t>
    </dgm:pt>
    <dgm:pt modelId="{12A8E6A7-FEF0-44B9-8B55-37BA620B7791}" type="parTrans" cxnId="{C7A84105-92F4-4A15-8B58-3E0F62CECC3C}">
      <dgm:prSet/>
      <dgm:spPr/>
      <dgm:t>
        <a:bodyPr/>
        <a:lstStyle/>
        <a:p>
          <a:endParaRPr lang="en-US"/>
        </a:p>
      </dgm:t>
    </dgm:pt>
    <dgm:pt modelId="{F7B10E63-C050-4FCD-ADB1-D5E000DAD455}" type="sibTrans" cxnId="{C7A84105-92F4-4A15-8B58-3E0F62CECC3C}">
      <dgm:prSet/>
      <dgm:spPr/>
      <dgm:t>
        <a:bodyPr/>
        <a:lstStyle/>
        <a:p>
          <a:endParaRPr lang="en-US"/>
        </a:p>
      </dgm:t>
    </dgm:pt>
    <dgm:pt modelId="{5D5C4A69-1D2A-404C-AA32-50D6DE87244D}">
      <dgm:prSet/>
      <dgm:spPr/>
      <dgm:t>
        <a:bodyPr/>
        <a:lstStyle/>
        <a:p>
          <a:r>
            <a:rPr lang="en-US"/>
            <a:t>BPA 230/BPA 230A Chocolate Artistry/Lab</a:t>
          </a:r>
        </a:p>
      </dgm:t>
    </dgm:pt>
    <dgm:pt modelId="{52E4E0B4-1E15-43E4-8A62-930C390C480E}" type="parTrans" cxnId="{39B57502-1BA5-4C03-B79C-1D7A18C38A06}">
      <dgm:prSet/>
      <dgm:spPr/>
      <dgm:t>
        <a:bodyPr/>
        <a:lstStyle/>
        <a:p>
          <a:endParaRPr lang="en-US"/>
        </a:p>
      </dgm:t>
    </dgm:pt>
    <dgm:pt modelId="{E8B526FD-8275-4380-AE39-D00DAAFA8FC9}" type="sibTrans" cxnId="{39B57502-1BA5-4C03-B79C-1D7A18C38A06}">
      <dgm:prSet/>
      <dgm:spPr/>
      <dgm:t>
        <a:bodyPr/>
        <a:lstStyle/>
        <a:p>
          <a:endParaRPr lang="en-US"/>
        </a:p>
      </dgm:t>
    </dgm:pt>
    <dgm:pt modelId="{D1A6180A-66D0-4F62-B65C-3466766D6EDE}">
      <dgm:prSet/>
      <dgm:spPr/>
      <dgm:t>
        <a:bodyPr/>
        <a:lstStyle/>
        <a:p>
          <a:r>
            <a:rPr lang="en-US"/>
            <a:t>BPA 260 Pastry and Baking Marketing</a:t>
          </a:r>
        </a:p>
      </dgm:t>
    </dgm:pt>
    <dgm:pt modelId="{0CC9E3EF-F22F-4805-A613-8D18B2A204FC}" type="parTrans" cxnId="{39F0D059-3233-4B94-B31E-537CB99A37E9}">
      <dgm:prSet/>
      <dgm:spPr/>
      <dgm:t>
        <a:bodyPr/>
        <a:lstStyle/>
        <a:p>
          <a:endParaRPr lang="en-US"/>
        </a:p>
      </dgm:t>
    </dgm:pt>
    <dgm:pt modelId="{E39EE7F6-F251-4CDB-8F95-F4FC14E6BA93}" type="sibTrans" cxnId="{39F0D059-3233-4B94-B31E-537CB99A37E9}">
      <dgm:prSet/>
      <dgm:spPr/>
      <dgm:t>
        <a:bodyPr/>
        <a:lstStyle/>
        <a:p>
          <a:endParaRPr lang="en-US"/>
        </a:p>
      </dgm:t>
    </dgm:pt>
    <dgm:pt modelId="{227926A9-D7C6-48F1-9958-A7C8F3C14E1F}">
      <dgm:prSet/>
      <dgm:spPr/>
      <dgm:t>
        <a:bodyPr/>
        <a:lstStyle/>
        <a:p>
          <a:r>
            <a:rPr lang="en-US"/>
            <a:t>WBL 112 Work-Based Learning</a:t>
          </a:r>
        </a:p>
      </dgm:t>
    </dgm:pt>
    <dgm:pt modelId="{E0F3B643-B2E3-4A81-8BA5-21D5E48AF136}" type="parTrans" cxnId="{6FA25292-325D-4EB2-861F-9FB524F8D01E}">
      <dgm:prSet/>
      <dgm:spPr/>
      <dgm:t>
        <a:bodyPr/>
        <a:lstStyle/>
        <a:p>
          <a:endParaRPr lang="en-US"/>
        </a:p>
      </dgm:t>
    </dgm:pt>
    <dgm:pt modelId="{647BD64A-D9F4-4931-A867-BC5F80CF47C9}" type="sibTrans" cxnId="{6FA25292-325D-4EB2-861F-9FB524F8D01E}">
      <dgm:prSet/>
      <dgm:spPr/>
      <dgm:t>
        <a:bodyPr/>
        <a:lstStyle/>
        <a:p>
          <a:endParaRPr lang="en-US"/>
        </a:p>
      </dgm:t>
    </dgm:pt>
    <dgm:pt modelId="{0FB57103-8F92-411C-8DCD-FEA35573915B}">
      <dgm:prSet/>
      <dgm:spPr/>
      <dgm:t>
        <a:bodyPr/>
        <a:lstStyle/>
        <a:p>
          <a:r>
            <a:rPr lang="en-US"/>
            <a:t>BPA 240 Plated Desserts</a:t>
          </a:r>
        </a:p>
      </dgm:t>
    </dgm:pt>
    <dgm:pt modelId="{8ECF0D05-DF74-4356-ABB8-B7AB87F57B3E}" type="parTrans" cxnId="{8CB72ED6-4E92-403D-9B0F-ECBA564A9791}">
      <dgm:prSet/>
      <dgm:spPr/>
      <dgm:t>
        <a:bodyPr/>
        <a:lstStyle/>
        <a:p>
          <a:endParaRPr lang="en-US"/>
        </a:p>
      </dgm:t>
    </dgm:pt>
    <dgm:pt modelId="{D37683E5-3940-45E1-BEFD-B8FEE330A3F0}" type="sibTrans" cxnId="{8CB72ED6-4E92-403D-9B0F-ECBA564A9791}">
      <dgm:prSet/>
      <dgm:spPr/>
      <dgm:t>
        <a:bodyPr/>
        <a:lstStyle/>
        <a:p>
          <a:endParaRPr lang="en-US"/>
        </a:p>
      </dgm:t>
    </dgm:pt>
    <dgm:pt modelId="{E49495B7-78D9-465F-BA8F-0F3E9ED2415A}">
      <dgm:prSet/>
      <dgm:spPr/>
      <dgm:t>
        <a:bodyPr/>
        <a:lstStyle/>
        <a:p>
          <a:r>
            <a:rPr lang="en-US"/>
            <a:t>BPA 250 Dessert and Bread Production</a:t>
          </a:r>
        </a:p>
      </dgm:t>
    </dgm:pt>
    <dgm:pt modelId="{88804E89-CD22-4FB2-9636-F42063EF153E}" type="parTrans" cxnId="{05D16F2F-4B82-471C-B219-B3D6185A391D}">
      <dgm:prSet/>
      <dgm:spPr/>
      <dgm:t>
        <a:bodyPr/>
        <a:lstStyle/>
        <a:p>
          <a:endParaRPr lang="en-US"/>
        </a:p>
      </dgm:t>
    </dgm:pt>
    <dgm:pt modelId="{7CF2AB9C-E6A8-4FB1-BD12-F7F9B403A33F}" type="sibTrans" cxnId="{05D16F2F-4B82-471C-B219-B3D6185A391D}">
      <dgm:prSet/>
      <dgm:spPr/>
      <dgm:t>
        <a:bodyPr/>
        <a:lstStyle/>
        <a:p>
          <a:endParaRPr lang="en-US"/>
        </a:p>
      </dgm:t>
    </dgm:pt>
    <dgm:pt modelId="{DD2960F3-B495-43C5-90E8-08CAC8006E32}">
      <dgm:prSet/>
      <dgm:spPr/>
      <dgm:t>
        <a:bodyPr/>
        <a:lstStyle/>
        <a:p>
          <a:r>
            <a:rPr lang="en-US"/>
            <a:t>WBL 112 Work Based Learning</a:t>
          </a:r>
        </a:p>
      </dgm:t>
    </dgm:pt>
    <dgm:pt modelId="{5826F713-43BD-4716-BE23-2BA6D5132752}" type="parTrans" cxnId="{3C34D561-492C-46E7-A79F-3E19CB67B0E9}">
      <dgm:prSet/>
      <dgm:spPr/>
      <dgm:t>
        <a:bodyPr/>
        <a:lstStyle/>
        <a:p>
          <a:endParaRPr lang="en-US"/>
        </a:p>
      </dgm:t>
    </dgm:pt>
    <dgm:pt modelId="{13BB5BE1-5027-4075-A8B8-8AED5F77AF6E}" type="sibTrans" cxnId="{3C34D561-492C-46E7-A79F-3E19CB67B0E9}">
      <dgm:prSet/>
      <dgm:spPr/>
      <dgm:t>
        <a:bodyPr/>
        <a:lstStyle/>
        <a:p>
          <a:endParaRPr lang="en-US"/>
        </a:p>
      </dgm:t>
    </dgm:pt>
    <dgm:pt modelId="{24CD9CBA-D1F6-49DE-A659-84D4D8E7F2D8}">
      <dgm:prSet/>
      <dgm:spPr/>
      <dgm:t>
        <a:bodyPr/>
        <a:lstStyle/>
        <a:p>
          <a:r>
            <a:rPr lang="en-US"/>
            <a:t>PSY 118        		MAT 110</a:t>
          </a:r>
        </a:p>
      </dgm:t>
    </dgm:pt>
    <dgm:pt modelId="{26B3AB18-0978-459A-9579-42FA8544170D}" type="parTrans" cxnId="{35CA59C2-4988-42EB-83EA-649E243E1298}">
      <dgm:prSet/>
      <dgm:spPr/>
      <dgm:t>
        <a:bodyPr/>
        <a:lstStyle/>
        <a:p>
          <a:endParaRPr lang="en-US"/>
        </a:p>
      </dgm:t>
    </dgm:pt>
    <dgm:pt modelId="{2F5179DD-AC18-4367-AA81-D66BC622EBC8}" type="sibTrans" cxnId="{35CA59C2-4988-42EB-83EA-649E243E1298}">
      <dgm:prSet/>
      <dgm:spPr/>
      <dgm:t>
        <a:bodyPr/>
        <a:lstStyle/>
        <a:p>
          <a:endParaRPr lang="en-US"/>
        </a:p>
      </dgm:t>
    </dgm:pt>
    <dgm:pt modelId="{98646249-4C2F-4868-960B-1A34677C3A95}">
      <dgm:prSet/>
      <dgm:spPr/>
      <dgm:t>
        <a:bodyPr/>
        <a:lstStyle/>
        <a:p>
          <a:r>
            <a:rPr lang="en-US"/>
            <a:t>ENG 111        		ART 131/HUM 115</a:t>
          </a:r>
        </a:p>
      </dgm:t>
    </dgm:pt>
    <dgm:pt modelId="{827D915E-C237-4DEE-BED6-F1407F6FF7F8}" type="parTrans" cxnId="{B691D9DE-F8CC-4577-84B5-059A6B99AF9A}">
      <dgm:prSet/>
      <dgm:spPr/>
      <dgm:t>
        <a:bodyPr/>
        <a:lstStyle/>
        <a:p>
          <a:endParaRPr lang="en-US"/>
        </a:p>
      </dgm:t>
    </dgm:pt>
    <dgm:pt modelId="{9626169A-AA6C-46B8-8441-201EA925CF91}" type="sibTrans" cxnId="{B691D9DE-F8CC-4577-84B5-059A6B99AF9A}">
      <dgm:prSet/>
      <dgm:spPr/>
      <dgm:t>
        <a:bodyPr/>
        <a:lstStyle/>
        <a:p>
          <a:endParaRPr lang="en-US"/>
        </a:p>
      </dgm:t>
    </dgm:pt>
    <dgm:pt modelId="{DFB9FAFF-479A-4096-8817-9E2EEFDB3395}">
      <dgm:prSet/>
      <dgm:spPr/>
      <dgm:t>
        <a:bodyPr/>
        <a:lstStyle/>
        <a:p>
          <a:r>
            <a:rPr lang="en-US"/>
            <a:t>ENG 112 or ENG 114</a:t>
          </a:r>
        </a:p>
      </dgm:t>
    </dgm:pt>
    <dgm:pt modelId="{C2F435F5-61BC-452A-8080-5E8428C5A385}" type="parTrans" cxnId="{324A36B3-1D48-44CB-B1B6-3141D9A0B1D2}">
      <dgm:prSet/>
      <dgm:spPr/>
      <dgm:t>
        <a:bodyPr/>
        <a:lstStyle/>
        <a:p>
          <a:endParaRPr lang="en-US"/>
        </a:p>
      </dgm:t>
    </dgm:pt>
    <dgm:pt modelId="{04672EFC-E67F-4704-90F2-41249FA41438}" type="sibTrans" cxnId="{324A36B3-1D48-44CB-B1B6-3141D9A0B1D2}">
      <dgm:prSet/>
      <dgm:spPr/>
      <dgm:t>
        <a:bodyPr/>
        <a:lstStyle/>
        <a:p>
          <a:endParaRPr lang="en-US"/>
        </a:p>
      </dgm:t>
    </dgm:pt>
    <dgm:pt modelId="{67E8CC04-98F3-4D94-8A3C-5843C4A18AEE}">
      <dgm:prSet phldrT="[Text]"/>
      <dgm:spPr/>
      <dgm:t>
        <a:bodyPr/>
        <a:lstStyle/>
        <a:p>
          <a:r>
            <a:rPr lang="en-US"/>
            <a:t>CUL 150 Food Science</a:t>
          </a:r>
        </a:p>
      </dgm:t>
    </dgm:pt>
    <dgm:pt modelId="{9DAC1A65-2A1D-454A-9ED5-5D0080C7E5AD}" type="parTrans" cxnId="{A2A66A98-C786-4C6D-B099-4C48FE6B4ADB}">
      <dgm:prSet/>
      <dgm:spPr/>
      <dgm:t>
        <a:bodyPr/>
        <a:lstStyle/>
        <a:p>
          <a:endParaRPr lang="en-US"/>
        </a:p>
      </dgm:t>
    </dgm:pt>
    <dgm:pt modelId="{8679B3E8-AFB5-4884-987F-A6F6974F62B6}" type="sibTrans" cxnId="{A2A66A98-C786-4C6D-B099-4C48FE6B4ADB}">
      <dgm:prSet/>
      <dgm:spPr/>
      <dgm:t>
        <a:bodyPr/>
        <a:lstStyle/>
        <a:p>
          <a:endParaRPr lang="en-US"/>
        </a:p>
      </dgm:t>
    </dgm:pt>
    <dgm:pt modelId="{91CE77AD-AE49-402E-96B2-8BA9194AD44B}" type="pres">
      <dgm:prSet presAssocID="{240C640D-F580-407E-9740-6FFE25BFD8A6}" presName="linearFlow" presStyleCnt="0">
        <dgm:presLayoutVars>
          <dgm:dir/>
          <dgm:animLvl val="lvl"/>
          <dgm:resizeHandles val="exact"/>
        </dgm:presLayoutVars>
      </dgm:prSet>
      <dgm:spPr/>
    </dgm:pt>
    <dgm:pt modelId="{B6BEB00C-8104-4F43-8BA2-D17564B2DBDF}" type="pres">
      <dgm:prSet presAssocID="{4C5D7E14-6AE3-4759-9335-5D02734B7868}" presName="composite" presStyleCnt="0"/>
      <dgm:spPr/>
    </dgm:pt>
    <dgm:pt modelId="{AB0C3FD5-292E-4FDD-863A-040B54DD496E}" type="pres">
      <dgm:prSet presAssocID="{4C5D7E14-6AE3-4759-9335-5D02734B7868}" presName="parentText" presStyleLbl="alignNode1" presStyleIdx="0" presStyleCnt="7" custLinFactNeighborX="0" custLinFactNeighborY="-690">
        <dgm:presLayoutVars>
          <dgm:chMax val="1"/>
          <dgm:bulletEnabled val="1"/>
        </dgm:presLayoutVars>
      </dgm:prSet>
      <dgm:spPr/>
    </dgm:pt>
    <dgm:pt modelId="{96F5A6FF-6C3E-4D39-A076-751FC0AB2A3A}" type="pres">
      <dgm:prSet presAssocID="{4C5D7E14-6AE3-4759-9335-5D02734B7868}" presName="descendantText" presStyleLbl="alignAcc1" presStyleIdx="0" presStyleCnt="7">
        <dgm:presLayoutVars>
          <dgm:bulletEnabled val="1"/>
        </dgm:presLayoutVars>
      </dgm:prSet>
      <dgm:spPr/>
    </dgm:pt>
    <dgm:pt modelId="{DD30DFD0-3A74-4FEF-894F-1AF68B141818}" type="pres">
      <dgm:prSet presAssocID="{8AD58C88-AB58-4077-B16B-9A93117A1061}" presName="sp" presStyleCnt="0"/>
      <dgm:spPr/>
    </dgm:pt>
    <dgm:pt modelId="{8F85EA44-E656-48F0-8E58-C93358BDA0A5}" type="pres">
      <dgm:prSet presAssocID="{6AF6F782-9E17-4852-9470-F6578C3D068B}" presName="composite" presStyleCnt="0"/>
      <dgm:spPr/>
    </dgm:pt>
    <dgm:pt modelId="{8F34DFE5-0FB4-4F7C-B2C3-0486F87C3532}" type="pres">
      <dgm:prSet presAssocID="{6AF6F782-9E17-4852-9470-F6578C3D068B}" presName="parentText" presStyleLbl="alignNode1" presStyleIdx="1" presStyleCnt="7">
        <dgm:presLayoutVars>
          <dgm:chMax val="1"/>
          <dgm:bulletEnabled val="1"/>
        </dgm:presLayoutVars>
      </dgm:prSet>
      <dgm:spPr/>
    </dgm:pt>
    <dgm:pt modelId="{39D4B915-6002-4C8A-9245-23760432A9E8}" type="pres">
      <dgm:prSet presAssocID="{6AF6F782-9E17-4852-9470-F6578C3D068B}" presName="descendantText" presStyleLbl="alignAcc1" presStyleIdx="1" presStyleCnt="7">
        <dgm:presLayoutVars>
          <dgm:bulletEnabled val="1"/>
        </dgm:presLayoutVars>
      </dgm:prSet>
      <dgm:spPr/>
    </dgm:pt>
    <dgm:pt modelId="{22B36142-621D-49F9-9EF0-490264261741}" type="pres">
      <dgm:prSet presAssocID="{0D3CEFE5-4288-43A1-8835-4B9B4A1298E8}" presName="sp" presStyleCnt="0"/>
      <dgm:spPr/>
    </dgm:pt>
    <dgm:pt modelId="{7B08FC5E-F76E-4245-918E-BAFF1D96272C}" type="pres">
      <dgm:prSet presAssocID="{EDB9F761-2EF1-499D-8D2C-1F4DD685CC81}" presName="composite" presStyleCnt="0"/>
      <dgm:spPr/>
    </dgm:pt>
    <dgm:pt modelId="{ABDC8C95-8E19-4B26-B6A5-48BBCC65FE5D}" type="pres">
      <dgm:prSet presAssocID="{EDB9F761-2EF1-499D-8D2C-1F4DD685CC81}" presName="parentText" presStyleLbl="alignNode1" presStyleIdx="2" presStyleCnt="7">
        <dgm:presLayoutVars>
          <dgm:chMax val="1"/>
          <dgm:bulletEnabled val="1"/>
        </dgm:presLayoutVars>
      </dgm:prSet>
      <dgm:spPr/>
    </dgm:pt>
    <dgm:pt modelId="{97EA0838-9DCD-405B-A5A2-0AC6AD262FBC}" type="pres">
      <dgm:prSet presAssocID="{EDB9F761-2EF1-499D-8D2C-1F4DD685CC81}" presName="descendantText" presStyleLbl="alignAcc1" presStyleIdx="2" presStyleCnt="7">
        <dgm:presLayoutVars>
          <dgm:bulletEnabled val="1"/>
        </dgm:presLayoutVars>
      </dgm:prSet>
      <dgm:spPr/>
    </dgm:pt>
    <dgm:pt modelId="{CEDB20AC-A747-421F-9C4E-5FA47F648A4D}" type="pres">
      <dgm:prSet presAssocID="{07A4AF2C-E2AB-4641-A3C9-28BEF99E6B9C}" presName="sp" presStyleCnt="0"/>
      <dgm:spPr/>
    </dgm:pt>
    <dgm:pt modelId="{F61A2543-22C3-4128-ABA3-5E443DD49516}" type="pres">
      <dgm:prSet presAssocID="{6FD24A2F-DA8E-4AC8-A08A-6F47ACBC03E7}" presName="composite" presStyleCnt="0"/>
      <dgm:spPr/>
    </dgm:pt>
    <dgm:pt modelId="{AEFC6673-B874-4371-B1D1-3736259CF8CB}" type="pres">
      <dgm:prSet presAssocID="{6FD24A2F-DA8E-4AC8-A08A-6F47ACBC03E7}" presName="parentText" presStyleLbl="alignNode1" presStyleIdx="3" presStyleCnt="7">
        <dgm:presLayoutVars>
          <dgm:chMax val="1"/>
          <dgm:bulletEnabled val="1"/>
        </dgm:presLayoutVars>
      </dgm:prSet>
      <dgm:spPr/>
    </dgm:pt>
    <dgm:pt modelId="{473595A8-74EB-4CBB-85EA-32DF49229085}" type="pres">
      <dgm:prSet presAssocID="{6FD24A2F-DA8E-4AC8-A08A-6F47ACBC03E7}" presName="descendantText" presStyleLbl="alignAcc1" presStyleIdx="3" presStyleCnt="7" custLinFactNeighborY="-3965">
        <dgm:presLayoutVars>
          <dgm:bulletEnabled val="1"/>
        </dgm:presLayoutVars>
      </dgm:prSet>
      <dgm:spPr/>
    </dgm:pt>
    <dgm:pt modelId="{1BF22469-0DFD-4D4A-ACD7-25A5CE7D3F97}" type="pres">
      <dgm:prSet presAssocID="{66220A5D-DB42-4A22-96A1-6FD3AEF3C5A2}" presName="sp" presStyleCnt="0"/>
      <dgm:spPr/>
    </dgm:pt>
    <dgm:pt modelId="{E6A13EE9-7FFA-436B-9918-09B75E59BD81}" type="pres">
      <dgm:prSet presAssocID="{8346E249-CD12-4D1E-8E6B-B47C080D2E9D}" presName="composite" presStyleCnt="0"/>
      <dgm:spPr/>
    </dgm:pt>
    <dgm:pt modelId="{98BAA2E3-C245-478B-B1BA-A8E622B240F8}" type="pres">
      <dgm:prSet presAssocID="{8346E249-CD12-4D1E-8E6B-B47C080D2E9D}" presName="parentText" presStyleLbl="alignNode1" presStyleIdx="4" presStyleCnt="7" custLinFactNeighborX="-8591" custLinFactNeighborY="1718">
        <dgm:presLayoutVars>
          <dgm:chMax val="1"/>
          <dgm:bulletEnabled val="1"/>
        </dgm:presLayoutVars>
      </dgm:prSet>
      <dgm:spPr/>
    </dgm:pt>
    <dgm:pt modelId="{310CF955-B39B-40A1-B5B4-C9E929A4FF6B}" type="pres">
      <dgm:prSet presAssocID="{8346E249-CD12-4D1E-8E6B-B47C080D2E9D}" presName="descendantText" presStyleLbl="alignAcc1" presStyleIdx="4" presStyleCnt="7" custLinFactNeighborX="0" custLinFactNeighborY="1322">
        <dgm:presLayoutVars>
          <dgm:bulletEnabled val="1"/>
        </dgm:presLayoutVars>
      </dgm:prSet>
      <dgm:spPr/>
    </dgm:pt>
    <dgm:pt modelId="{0A2957AB-5574-4FE3-B019-A14F73E2AF50}" type="pres">
      <dgm:prSet presAssocID="{DA4A7707-6F7E-4D51-8114-7AC7F8153942}" presName="sp" presStyleCnt="0"/>
      <dgm:spPr/>
    </dgm:pt>
    <dgm:pt modelId="{012CB1BC-C51C-44F8-9910-819032B34FBB}" type="pres">
      <dgm:prSet presAssocID="{5CF6D6F8-83D0-4FFE-9B10-52640E89D015}" presName="composite" presStyleCnt="0"/>
      <dgm:spPr/>
    </dgm:pt>
    <dgm:pt modelId="{8ACCF800-3351-45A5-9563-FE435C0CA7AE}" type="pres">
      <dgm:prSet presAssocID="{5CF6D6F8-83D0-4FFE-9B10-52640E89D015}" presName="parentText" presStyleLbl="alignNode1" presStyleIdx="5" presStyleCnt="7" custLinFactNeighborX="-13500" custLinFactNeighborY="0">
        <dgm:presLayoutVars>
          <dgm:chMax val="1"/>
          <dgm:bulletEnabled val="1"/>
        </dgm:presLayoutVars>
      </dgm:prSet>
      <dgm:spPr/>
    </dgm:pt>
    <dgm:pt modelId="{83DB6369-5B95-4725-898E-A9DE115BC2E4}" type="pres">
      <dgm:prSet presAssocID="{5CF6D6F8-83D0-4FFE-9B10-52640E89D015}" presName="descendantText" presStyleLbl="alignAcc1" presStyleIdx="5" presStyleCnt="7" custLinFactNeighborY="-3965">
        <dgm:presLayoutVars>
          <dgm:bulletEnabled val="1"/>
        </dgm:presLayoutVars>
      </dgm:prSet>
      <dgm:spPr/>
    </dgm:pt>
    <dgm:pt modelId="{266A075F-5721-48E0-98E9-A5A9DE0B181E}" type="pres">
      <dgm:prSet presAssocID="{F7B10E63-C050-4FCD-ADB1-D5E000DAD455}" presName="sp" presStyleCnt="0"/>
      <dgm:spPr/>
    </dgm:pt>
    <dgm:pt modelId="{9EAE8ABD-B1DD-4E2E-9FA8-806B16FDA9F3}" type="pres">
      <dgm:prSet presAssocID="{567B88AC-F132-4561-96F9-3F9BB4F13AB7}" presName="composite" presStyleCnt="0"/>
      <dgm:spPr/>
    </dgm:pt>
    <dgm:pt modelId="{8A498FE6-0948-4E5E-AF63-2A613F2D7F66}" type="pres">
      <dgm:prSet presAssocID="{567B88AC-F132-4561-96F9-3F9BB4F13AB7}" presName="parentText" presStyleLbl="alignNode1" presStyleIdx="6" presStyleCnt="7">
        <dgm:presLayoutVars>
          <dgm:chMax val="1"/>
          <dgm:bulletEnabled val="1"/>
        </dgm:presLayoutVars>
      </dgm:prSet>
      <dgm:spPr/>
    </dgm:pt>
    <dgm:pt modelId="{7FA31D8C-07EE-40DF-88EF-E5DAAAFA9813}" type="pres">
      <dgm:prSet presAssocID="{567B88AC-F132-4561-96F9-3F9BB4F13AB7}" presName="descendantText" presStyleLbl="alignAcc1" presStyleIdx="6" presStyleCnt="7" custLinFactNeighborX="2632" custLinFactNeighborY="-5335">
        <dgm:presLayoutVars>
          <dgm:bulletEnabled val="1"/>
        </dgm:presLayoutVars>
      </dgm:prSet>
      <dgm:spPr/>
    </dgm:pt>
  </dgm:ptLst>
  <dgm:cxnLst>
    <dgm:cxn modelId="{39B57502-1BA5-4C03-B79C-1D7A18C38A06}" srcId="{8346E249-CD12-4D1E-8E6B-B47C080D2E9D}" destId="{5D5C4A69-1D2A-404C-AA32-50D6DE87244D}" srcOrd="0" destOrd="0" parTransId="{52E4E0B4-1E15-43E4-8A62-930C390C480E}" sibTransId="{E8B526FD-8275-4380-AE39-D00DAAFA8FC9}"/>
    <dgm:cxn modelId="{3B69D904-531C-42E2-9577-A21541656E25}" type="presOf" srcId="{5CF6D6F8-83D0-4FFE-9B10-52640E89D015}" destId="{8ACCF800-3351-45A5-9563-FE435C0CA7AE}" srcOrd="0" destOrd="0" presId="urn:microsoft.com/office/officeart/2005/8/layout/chevron2"/>
    <dgm:cxn modelId="{C7A84105-92F4-4A15-8B58-3E0F62CECC3C}" srcId="{240C640D-F580-407E-9740-6FFE25BFD8A6}" destId="{5CF6D6F8-83D0-4FFE-9B10-52640E89D015}" srcOrd="5" destOrd="0" parTransId="{12A8E6A7-FEF0-44B9-8B55-37BA620B7791}" sibTransId="{F7B10E63-C050-4FCD-ADB1-D5E000DAD455}"/>
    <dgm:cxn modelId="{10969D09-8619-4D10-A194-6A039803816A}" type="presOf" srcId="{CB5273C2-D226-4273-90EA-4481F7B5D200}" destId="{96F5A6FF-6C3E-4D39-A076-751FC0AB2A3A}" srcOrd="0" destOrd="2" presId="urn:microsoft.com/office/officeart/2005/8/layout/chevron2"/>
    <dgm:cxn modelId="{32D0D60E-22A6-42D3-8F6D-2173CAA6E4E5}" srcId="{6FD24A2F-DA8E-4AC8-A08A-6F47ACBC03E7}" destId="{AEF0B710-AA8F-4100-9583-E0D26C022D74}" srcOrd="2" destOrd="0" parTransId="{ECF3283C-045D-492F-87C8-E55B950F2717}" sibTransId="{866DB26E-1E5D-4C06-98C5-B814476B382C}"/>
    <dgm:cxn modelId="{F148B522-ACB1-4850-9DDD-9612F8674670}" type="presOf" srcId="{DFB9FAFF-479A-4096-8817-9E2EEFDB3395}" destId="{7FA31D8C-07EE-40DF-88EF-E5DAAAFA9813}" srcOrd="0" destOrd="2" presId="urn:microsoft.com/office/officeart/2005/8/layout/chevron2"/>
    <dgm:cxn modelId="{6D54E422-A428-410C-AA5C-C3A2DD2C028E}" srcId="{240C640D-F580-407E-9740-6FFE25BFD8A6}" destId="{EDB9F761-2EF1-499D-8D2C-1F4DD685CC81}" srcOrd="2" destOrd="0" parTransId="{185424B8-680D-4D52-B998-278ABBA02B42}" sibTransId="{07A4AF2C-E2AB-4641-A3C9-28BEF99E6B9C}"/>
    <dgm:cxn modelId="{B8584728-6BD9-4763-AB19-126413E5B793}" srcId="{240C640D-F580-407E-9740-6FFE25BFD8A6}" destId="{567B88AC-F132-4561-96F9-3F9BB4F13AB7}" srcOrd="6" destOrd="0" parTransId="{3D254BBE-6A5E-4335-8618-83538B6B1935}" sibTransId="{5EC8F8E3-8C82-49C3-B9EB-353D131A2F7D}"/>
    <dgm:cxn modelId="{C02BC02A-B923-4CC6-97AC-67FC52628674}" type="presOf" srcId="{FB69FFCA-498F-4FC2-851F-185F1E34AB53}" destId="{96F5A6FF-6C3E-4D39-A076-751FC0AB2A3A}" srcOrd="0" destOrd="1" presId="urn:microsoft.com/office/officeart/2005/8/layout/chevron2"/>
    <dgm:cxn modelId="{13E56F2C-B480-4618-BBBF-A9B009E44313}" type="presOf" srcId="{0FB57103-8F92-411C-8DCD-FEA35573915B}" destId="{83DB6369-5B95-4725-898E-A9DE115BC2E4}" srcOrd="0" destOrd="0" presId="urn:microsoft.com/office/officeart/2005/8/layout/chevron2"/>
    <dgm:cxn modelId="{05D16F2F-4B82-471C-B219-B3D6185A391D}" srcId="{5CF6D6F8-83D0-4FFE-9B10-52640E89D015}" destId="{E49495B7-78D9-465F-BA8F-0F3E9ED2415A}" srcOrd="1" destOrd="0" parTransId="{88804E89-CD22-4FB2-9636-F42063EF153E}" sibTransId="{7CF2AB9C-E6A8-4FB1-BD12-F7F9B403A33F}"/>
    <dgm:cxn modelId="{339D025C-386B-4C74-B3CA-461CEA2B9C08}" type="presOf" srcId="{054BE830-4B15-4DA1-875C-8C5A1A36A716}" destId="{39D4B915-6002-4C8A-9245-23760432A9E8}" srcOrd="0" destOrd="0" presId="urn:microsoft.com/office/officeart/2005/8/layout/chevron2"/>
    <dgm:cxn modelId="{5E36AA41-C825-4EB2-974D-9841274B0CA1}" srcId="{240C640D-F580-407E-9740-6FFE25BFD8A6}" destId="{6FD24A2F-DA8E-4AC8-A08A-6F47ACBC03E7}" srcOrd="3" destOrd="0" parTransId="{4E372933-011E-4215-A866-4CBDF116606C}" sibTransId="{66220A5D-DB42-4A22-96A1-6FD3AEF3C5A2}"/>
    <dgm:cxn modelId="{3C34D561-492C-46E7-A79F-3E19CB67B0E9}" srcId="{5CF6D6F8-83D0-4FFE-9B10-52640E89D015}" destId="{DD2960F3-B495-43C5-90E8-08CAC8006E32}" srcOrd="2" destOrd="0" parTransId="{5826F713-43BD-4716-BE23-2BA6D5132752}" sibTransId="{13BB5BE1-5027-4075-A8B8-8AED5F77AF6E}"/>
    <dgm:cxn modelId="{49D21565-9D8B-4F9A-8F98-3148674F75FD}" srcId="{EDB9F761-2EF1-499D-8D2C-1F4DD685CC81}" destId="{5C76ACAB-D6EC-4738-BEE0-48CFEEA69A59}" srcOrd="1" destOrd="0" parTransId="{8EE8E96D-CACA-44CD-8C89-90BD7203961C}" sibTransId="{B78552C8-F2E7-48CD-8ADB-12142C2CF950}"/>
    <dgm:cxn modelId="{4609584D-1815-44A2-988B-B6E1170A60FC}" srcId="{EDB9F761-2EF1-499D-8D2C-1F4DD685CC81}" destId="{9414762F-9EA8-43A9-BC93-74AAE3B4CA06}" srcOrd="2" destOrd="0" parTransId="{8DD3FB67-59AF-44E1-98C4-DE1428A2C2C2}" sibTransId="{DC027873-4EC2-467D-BF96-8C5CB78222C4}"/>
    <dgm:cxn modelId="{FECC434E-7FED-4CC9-8390-053E8013D822}" srcId="{6FD24A2F-DA8E-4AC8-A08A-6F47ACBC03E7}" destId="{4A25901B-94D0-44BE-848D-A72372AEE9AF}" srcOrd="1" destOrd="0" parTransId="{67F03878-F99F-46B3-8003-9459C1741DA6}" sibTransId="{45561768-F42E-432F-9253-B64ADDD7F25A}"/>
    <dgm:cxn modelId="{2019DF4F-E033-4E03-8F05-B782FE740EF2}" type="presOf" srcId="{98646249-4C2F-4868-960B-1A34677C3A95}" destId="{7FA31D8C-07EE-40DF-88EF-E5DAAAFA9813}" srcOrd="0" destOrd="1" presId="urn:microsoft.com/office/officeart/2005/8/layout/chevron2"/>
    <dgm:cxn modelId="{39F0D059-3233-4B94-B31E-537CB99A37E9}" srcId="{8346E249-CD12-4D1E-8E6B-B47C080D2E9D}" destId="{D1A6180A-66D0-4F62-B65C-3466766D6EDE}" srcOrd="1" destOrd="0" parTransId="{0CC9E3EF-F22F-4805-A613-8D18B2A204FC}" sibTransId="{E39EE7F6-F251-4CDB-8F95-F4FC14E6BA93}"/>
    <dgm:cxn modelId="{76F4F579-DC6F-4411-AAD9-5DCD78409A83}" srcId="{EDB9F761-2EF1-499D-8D2C-1F4DD685CC81}" destId="{B9F95E29-0C51-43D9-9BEE-8DC5138323B8}" srcOrd="0" destOrd="0" parTransId="{CA1F03AE-9D33-4E75-B489-CF6B1A73B398}" sibTransId="{01A16B31-7775-4F60-9FE5-1191931BDA25}"/>
    <dgm:cxn modelId="{0A36C284-F045-4811-BB6D-C653367D45DF}" srcId="{240C640D-F580-407E-9740-6FFE25BFD8A6}" destId="{8346E249-CD12-4D1E-8E6B-B47C080D2E9D}" srcOrd="4" destOrd="0" parTransId="{98F30E57-F9C3-4723-8FB6-533B89A7F3F8}" sibTransId="{DA4A7707-6F7E-4D51-8114-7AC7F8153942}"/>
    <dgm:cxn modelId="{6FA25292-325D-4EB2-861F-9FB524F8D01E}" srcId="{8346E249-CD12-4D1E-8E6B-B47C080D2E9D}" destId="{227926A9-D7C6-48F1-9958-A7C8F3C14E1F}" srcOrd="2" destOrd="0" parTransId="{E0F3B643-B2E3-4A81-8BA5-21D5E48AF136}" sibTransId="{647BD64A-D9F4-4931-A867-BC5F80CF47C9}"/>
    <dgm:cxn modelId="{5DD4A496-8D01-44F2-8455-B744372F783B}" srcId="{6FD24A2F-DA8E-4AC8-A08A-6F47ACBC03E7}" destId="{EE793B1B-6631-4042-94BA-515E8B844035}" srcOrd="0" destOrd="0" parTransId="{C6690E03-812C-4C62-801B-1605C464ABFF}" sibTransId="{16252140-C914-46F9-AD3C-6A4C661285C1}"/>
    <dgm:cxn modelId="{A2A66A98-C786-4C6D-B099-4C48FE6B4ADB}" srcId="{6AF6F782-9E17-4852-9470-F6578C3D068B}" destId="{67E8CC04-98F3-4D94-8A3C-5843C4A18AEE}" srcOrd="2" destOrd="0" parTransId="{9DAC1A65-2A1D-454A-9ED5-5D0080C7E5AD}" sibTransId="{8679B3E8-AFB5-4884-987F-A6F6974F62B6}"/>
    <dgm:cxn modelId="{46AF6699-D826-4B6B-A98A-102CA6E83F13}" type="presOf" srcId="{EE793B1B-6631-4042-94BA-515E8B844035}" destId="{473595A8-74EB-4CBB-85EA-32DF49229085}" srcOrd="0" destOrd="0" presId="urn:microsoft.com/office/officeart/2005/8/layout/chevron2"/>
    <dgm:cxn modelId="{9EBDDC99-BEB1-44E4-BCFA-1FB9E4260D26}" type="presOf" srcId="{EDB9F761-2EF1-499D-8D2C-1F4DD685CC81}" destId="{ABDC8C95-8E19-4B26-B6A5-48BBCC65FE5D}" srcOrd="0" destOrd="0" presId="urn:microsoft.com/office/officeart/2005/8/layout/chevron2"/>
    <dgm:cxn modelId="{806C139D-D778-4D5A-9332-2D1C79D50846}" type="presOf" srcId="{5C76ACAB-D6EC-4738-BEE0-48CFEEA69A59}" destId="{97EA0838-9DCD-405B-A5A2-0AC6AD262FBC}" srcOrd="0" destOrd="1" presId="urn:microsoft.com/office/officeart/2005/8/layout/chevron2"/>
    <dgm:cxn modelId="{0CFE769E-EDBB-4763-B575-EC4B9DFD3272}" type="presOf" srcId="{567B88AC-F132-4561-96F9-3F9BB4F13AB7}" destId="{8A498FE6-0948-4E5E-AF63-2A613F2D7F66}" srcOrd="0" destOrd="0" presId="urn:microsoft.com/office/officeart/2005/8/layout/chevron2"/>
    <dgm:cxn modelId="{5305519F-4895-4DCC-BFD9-474CCA15F5BF}" type="presOf" srcId="{24CD9CBA-D1F6-49DE-A659-84D4D8E7F2D8}" destId="{7FA31D8C-07EE-40DF-88EF-E5DAAAFA9813}" srcOrd="0" destOrd="0" presId="urn:microsoft.com/office/officeart/2005/8/layout/chevron2"/>
    <dgm:cxn modelId="{2B7B84A2-347D-4DC3-A732-B4B0B109FC42}" type="presOf" srcId="{6AF6F782-9E17-4852-9470-F6578C3D068B}" destId="{8F34DFE5-0FB4-4F7C-B2C3-0486F87C3532}" srcOrd="0" destOrd="0" presId="urn:microsoft.com/office/officeart/2005/8/layout/chevron2"/>
    <dgm:cxn modelId="{FB29B0AA-3D02-4D6A-9AA7-5B7D8D08DDD2}" type="presOf" srcId="{9414762F-9EA8-43A9-BC93-74AAE3B4CA06}" destId="{97EA0838-9DCD-405B-A5A2-0AC6AD262FBC}" srcOrd="0" destOrd="2" presId="urn:microsoft.com/office/officeart/2005/8/layout/chevron2"/>
    <dgm:cxn modelId="{1D1AC0AB-D97A-4247-A85A-39A7B36763E5}" type="presOf" srcId="{DD2960F3-B495-43C5-90E8-08CAC8006E32}" destId="{83DB6369-5B95-4725-898E-A9DE115BC2E4}" srcOrd="0" destOrd="2" presId="urn:microsoft.com/office/officeart/2005/8/layout/chevron2"/>
    <dgm:cxn modelId="{324A36B3-1D48-44CB-B1B6-3141D9A0B1D2}" srcId="{567B88AC-F132-4561-96F9-3F9BB4F13AB7}" destId="{DFB9FAFF-479A-4096-8817-9E2EEFDB3395}" srcOrd="2" destOrd="0" parTransId="{C2F435F5-61BC-452A-8080-5E8428C5A385}" sibTransId="{04672EFC-E67F-4704-90F2-41249FA41438}"/>
    <dgm:cxn modelId="{7DD604B8-3538-40A2-93D2-B22AB248FAD9}" type="presOf" srcId="{AEF0B710-AA8F-4100-9583-E0D26C022D74}" destId="{473595A8-74EB-4CBB-85EA-32DF49229085}" srcOrd="0" destOrd="2" presId="urn:microsoft.com/office/officeart/2005/8/layout/chevron2"/>
    <dgm:cxn modelId="{917E05B9-7231-472B-AB57-1F40220D0D55}" type="presOf" srcId="{227926A9-D7C6-48F1-9958-A7C8F3C14E1F}" destId="{310CF955-B39B-40A1-B5B4-C9E929A4FF6B}" srcOrd="0" destOrd="2" presId="urn:microsoft.com/office/officeart/2005/8/layout/chevron2"/>
    <dgm:cxn modelId="{13C1D0BB-C2C7-4303-8566-4167A19CE512}" type="presOf" srcId="{6FD24A2F-DA8E-4AC8-A08A-6F47ACBC03E7}" destId="{AEFC6673-B874-4371-B1D1-3736259CF8CB}" srcOrd="0" destOrd="0" presId="urn:microsoft.com/office/officeart/2005/8/layout/chevron2"/>
    <dgm:cxn modelId="{9E220DBD-F7FF-4A9B-9119-D11688FECCEE}" srcId="{6AF6F782-9E17-4852-9470-F6578C3D068B}" destId="{054BE830-4B15-4DA1-875C-8C5A1A36A716}" srcOrd="0" destOrd="0" parTransId="{6F0B0975-A10E-4A84-A150-C60AF512A9E4}" sibTransId="{C0D7BE7C-4F2B-4AEE-B6B4-120756564F1F}"/>
    <dgm:cxn modelId="{6A3D24BF-244A-4737-8580-B274DB9FC0C4}" type="presOf" srcId="{79FB302E-C1C0-4F17-8EF2-D67D4CADEA61}" destId="{39D4B915-6002-4C8A-9245-23760432A9E8}" srcOrd="0" destOrd="1" presId="urn:microsoft.com/office/officeart/2005/8/layout/chevron2"/>
    <dgm:cxn modelId="{0897DCC0-B0A1-4E9C-A352-A979E9D3E4A0}" type="presOf" srcId="{5D5C4A69-1D2A-404C-AA32-50D6DE87244D}" destId="{310CF955-B39B-40A1-B5B4-C9E929A4FF6B}" srcOrd="0" destOrd="0" presId="urn:microsoft.com/office/officeart/2005/8/layout/chevron2"/>
    <dgm:cxn modelId="{75B8FBC0-510E-4A56-AF1C-A9BF11594FC4}" srcId="{4C5D7E14-6AE3-4759-9335-5D02734B7868}" destId="{CB5273C2-D226-4273-90EA-4481F7B5D200}" srcOrd="2" destOrd="0" parTransId="{5B662C5E-D21F-4B53-8BD1-2BFFE07EE200}" sibTransId="{1ECF20CC-CA1C-454D-945F-78C7D2CC1D3B}"/>
    <dgm:cxn modelId="{35CA59C2-4988-42EB-83EA-649E243E1298}" srcId="{567B88AC-F132-4561-96F9-3F9BB4F13AB7}" destId="{24CD9CBA-D1F6-49DE-A659-84D4D8E7F2D8}" srcOrd="0" destOrd="0" parTransId="{26B3AB18-0978-459A-9579-42FA8544170D}" sibTransId="{2F5179DD-AC18-4367-AA81-D66BC622EBC8}"/>
    <dgm:cxn modelId="{3CAE4EC7-D686-476C-8739-E63A9DB67F96}" type="presOf" srcId="{E49495B7-78D9-465F-BA8F-0F3E9ED2415A}" destId="{83DB6369-5B95-4725-898E-A9DE115BC2E4}" srcOrd="0" destOrd="1" presId="urn:microsoft.com/office/officeart/2005/8/layout/chevron2"/>
    <dgm:cxn modelId="{FAFC63C9-B3B7-4010-9B1A-62ED9EDAF350}" type="presOf" srcId="{4C5D7E14-6AE3-4759-9335-5D02734B7868}" destId="{AB0C3FD5-292E-4FDD-863A-040B54DD496E}" srcOrd="0" destOrd="0" presId="urn:microsoft.com/office/officeart/2005/8/layout/chevron2"/>
    <dgm:cxn modelId="{6E7222D0-FE9D-495A-842B-1BE40C060F3E}" type="presOf" srcId="{8346E249-CD12-4D1E-8E6B-B47C080D2E9D}" destId="{98BAA2E3-C245-478B-B1BA-A8E622B240F8}" srcOrd="0" destOrd="0" presId="urn:microsoft.com/office/officeart/2005/8/layout/chevron2"/>
    <dgm:cxn modelId="{0EE03AD4-6E19-415C-A492-5566B2261B24}" srcId="{4C5D7E14-6AE3-4759-9335-5D02734B7868}" destId="{CB5132F3-2D7B-4534-9632-76AD6956A6C0}" srcOrd="0" destOrd="0" parTransId="{ABBB701F-AB12-4762-8693-7C76CF13F285}" sibTransId="{87C15FD8-9643-4871-9618-9D189DC77C4F}"/>
    <dgm:cxn modelId="{8CB72ED6-4E92-403D-9B0F-ECBA564A9791}" srcId="{5CF6D6F8-83D0-4FFE-9B10-52640E89D015}" destId="{0FB57103-8F92-411C-8DCD-FEA35573915B}" srcOrd="0" destOrd="0" parTransId="{8ECF0D05-DF74-4356-ABB8-B7AB87F57B3E}" sibTransId="{D37683E5-3940-45E1-BEFD-B8FEE330A3F0}"/>
    <dgm:cxn modelId="{D00D72D9-9430-45CC-BD09-99B8FB06575D}" srcId="{240C640D-F580-407E-9740-6FFE25BFD8A6}" destId="{6AF6F782-9E17-4852-9470-F6578C3D068B}" srcOrd="1" destOrd="0" parTransId="{DAC277A9-B827-46AC-88ED-C4863F39D745}" sibTransId="{0D3CEFE5-4288-43A1-8835-4B9B4A1298E8}"/>
    <dgm:cxn modelId="{DB5BE1DA-A4EE-4822-AEB2-A4F992167A7F}" srcId="{6AF6F782-9E17-4852-9470-F6578C3D068B}" destId="{79FB302E-C1C0-4F17-8EF2-D67D4CADEA61}" srcOrd="1" destOrd="0" parTransId="{5FB5BA8F-DC82-4C01-B530-ECAA5DF22AB0}" sibTransId="{C7C68955-F35A-45F6-8A6B-C43063D01A20}"/>
    <dgm:cxn modelId="{4E7A1EDC-ADB9-444B-8E5D-928C8589AF1A}" type="presOf" srcId="{67E8CC04-98F3-4D94-8A3C-5843C4A18AEE}" destId="{39D4B915-6002-4C8A-9245-23760432A9E8}" srcOrd="0" destOrd="2" presId="urn:microsoft.com/office/officeart/2005/8/layout/chevron2"/>
    <dgm:cxn modelId="{B691D9DE-F8CC-4577-84B5-059A6B99AF9A}" srcId="{567B88AC-F132-4561-96F9-3F9BB4F13AB7}" destId="{98646249-4C2F-4868-960B-1A34677C3A95}" srcOrd="1" destOrd="0" parTransId="{827D915E-C237-4DEE-BED6-F1407F6FF7F8}" sibTransId="{9626169A-AA6C-46B8-8441-201EA925CF91}"/>
    <dgm:cxn modelId="{9248BFDF-BBE5-4D1C-957F-DAB1B16AEC1C}" type="presOf" srcId="{240C640D-F580-407E-9740-6FFE25BFD8A6}" destId="{91CE77AD-AE49-402E-96B2-8BA9194AD44B}" srcOrd="0" destOrd="0" presId="urn:microsoft.com/office/officeart/2005/8/layout/chevron2"/>
    <dgm:cxn modelId="{C5683BE1-43F0-47D6-8FD5-97632F339302}" srcId="{240C640D-F580-407E-9740-6FFE25BFD8A6}" destId="{4C5D7E14-6AE3-4759-9335-5D02734B7868}" srcOrd="0" destOrd="0" parTransId="{7AA08B3E-2386-434B-95FE-726B7A790629}" sibTransId="{8AD58C88-AB58-4077-B16B-9A93117A1061}"/>
    <dgm:cxn modelId="{12D74FE7-C255-41A8-84FD-30E380F5BEC2}" type="presOf" srcId="{4A25901B-94D0-44BE-848D-A72372AEE9AF}" destId="{473595A8-74EB-4CBB-85EA-32DF49229085}" srcOrd="0" destOrd="1" presId="urn:microsoft.com/office/officeart/2005/8/layout/chevron2"/>
    <dgm:cxn modelId="{6F9380EA-04DE-4234-A256-957D51563E92}" type="presOf" srcId="{B9F95E29-0C51-43D9-9BEE-8DC5138323B8}" destId="{97EA0838-9DCD-405B-A5A2-0AC6AD262FBC}" srcOrd="0" destOrd="0" presId="urn:microsoft.com/office/officeart/2005/8/layout/chevron2"/>
    <dgm:cxn modelId="{A30F05EF-5C8B-419F-8B6A-8BBDE8820F1B}" type="presOf" srcId="{D1A6180A-66D0-4F62-B65C-3466766D6EDE}" destId="{310CF955-B39B-40A1-B5B4-C9E929A4FF6B}" srcOrd="0" destOrd="1" presId="urn:microsoft.com/office/officeart/2005/8/layout/chevron2"/>
    <dgm:cxn modelId="{4F93B2F5-594B-4A72-A8BD-F839A1D2200D}" type="presOf" srcId="{CB5132F3-2D7B-4534-9632-76AD6956A6C0}" destId="{96F5A6FF-6C3E-4D39-A076-751FC0AB2A3A}" srcOrd="0" destOrd="0" presId="urn:microsoft.com/office/officeart/2005/8/layout/chevron2"/>
    <dgm:cxn modelId="{AC0DBEFE-86B3-4540-9A84-11262330DCEE}" srcId="{4C5D7E14-6AE3-4759-9335-5D02734B7868}" destId="{FB69FFCA-498F-4FC2-851F-185F1E34AB53}" srcOrd="1" destOrd="0" parTransId="{CB43C389-46D2-4E50-99E6-5AB1115F4903}" sibTransId="{C9624751-D5DF-47F2-A75E-D92B38E51B30}"/>
    <dgm:cxn modelId="{5536A4DD-6626-4D20-94D4-0BDBE081B682}" type="presParOf" srcId="{91CE77AD-AE49-402E-96B2-8BA9194AD44B}" destId="{B6BEB00C-8104-4F43-8BA2-D17564B2DBDF}" srcOrd="0" destOrd="0" presId="urn:microsoft.com/office/officeart/2005/8/layout/chevron2"/>
    <dgm:cxn modelId="{64C20A30-F9BC-4BB3-8582-562CA8F356DC}" type="presParOf" srcId="{B6BEB00C-8104-4F43-8BA2-D17564B2DBDF}" destId="{AB0C3FD5-292E-4FDD-863A-040B54DD496E}" srcOrd="0" destOrd="0" presId="urn:microsoft.com/office/officeart/2005/8/layout/chevron2"/>
    <dgm:cxn modelId="{7077279B-A83A-49D7-98CC-05F2498E2936}" type="presParOf" srcId="{B6BEB00C-8104-4F43-8BA2-D17564B2DBDF}" destId="{96F5A6FF-6C3E-4D39-A076-751FC0AB2A3A}" srcOrd="1" destOrd="0" presId="urn:microsoft.com/office/officeart/2005/8/layout/chevron2"/>
    <dgm:cxn modelId="{42B0E0A2-E185-4FE8-9D06-790A302C3715}" type="presParOf" srcId="{91CE77AD-AE49-402E-96B2-8BA9194AD44B}" destId="{DD30DFD0-3A74-4FEF-894F-1AF68B141818}" srcOrd="1" destOrd="0" presId="urn:microsoft.com/office/officeart/2005/8/layout/chevron2"/>
    <dgm:cxn modelId="{DF004878-A743-4F26-A1C8-DA0BF7BC0B06}" type="presParOf" srcId="{91CE77AD-AE49-402E-96B2-8BA9194AD44B}" destId="{8F85EA44-E656-48F0-8E58-C93358BDA0A5}" srcOrd="2" destOrd="0" presId="urn:microsoft.com/office/officeart/2005/8/layout/chevron2"/>
    <dgm:cxn modelId="{D93158D3-472F-47D4-8463-529D78B7307A}" type="presParOf" srcId="{8F85EA44-E656-48F0-8E58-C93358BDA0A5}" destId="{8F34DFE5-0FB4-4F7C-B2C3-0486F87C3532}" srcOrd="0" destOrd="0" presId="urn:microsoft.com/office/officeart/2005/8/layout/chevron2"/>
    <dgm:cxn modelId="{7BFD8743-4C6C-4ACC-9312-BA598C74A3F4}" type="presParOf" srcId="{8F85EA44-E656-48F0-8E58-C93358BDA0A5}" destId="{39D4B915-6002-4C8A-9245-23760432A9E8}" srcOrd="1" destOrd="0" presId="urn:microsoft.com/office/officeart/2005/8/layout/chevron2"/>
    <dgm:cxn modelId="{0C674AA5-F0B1-432A-8AB5-B170B4323AE1}" type="presParOf" srcId="{91CE77AD-AE49-402E-96B2-8BA9194AD44B}" destId="{22B36142-621D-49F9-9EF0-490264261741}" srcOrd="3" destOrd="0" presId="urn:microsoft.com/office/officeart/2005/8/layout/chevron2"/>
    <dgm:cxn modelId="{7D55D04D-CAF2-4E55-B4DA-E0D7A132C9DB}" type="presParOf" srcId="{91CE77AD-AE49-402E-96B2-8BA9194AD44B}" destId="{7B08FC5E-F76E-4245-918E-BAFF1D96272C}" srcOrd="4" destOrd="0" presId="urn:microsoft.com/office/officeart/2005/8/layout/chevron2"/>
    <dgm:cxn modelId="{B2936907-C61A-48B4-BE53-D646F8C510C3}" type="presParOf" srcId="{7B08FC5E-F76E-4245-918E-BAFF1D96272C}" destId="{ABDC8C95-8E19-4B26-B6A5-48BBCC65FE5D}" srcOrd="0" destOrd="0" presId="urn:microsoft.com/office/officeart/2005/8/layout/chevron2"/>
    <dgm:cxn modelId="{B27978F5-2E9C-4745-BD5E-B3AB1FE6C83E}" type="presParOf" srcId="{7B08FC5E-F76E-4245-918E-BAFF1D96272C}" destId="{97EA0838-9DCD-405B-A5A2-0AC6AD262FBC}" srcOrd="1" destOrd="0" presId="urn:microsoft.com/office/officeart/2005/8/layout/chevron2"/>
    <dgm:cxn modelId="{E5FD023C-12B5-42E8-A176-5573ADDBA594}" type="presParOf" srcId="{91CE77AD-AE49-402E-96B2-8BA9194AD44B}" destId="{CEDB20AC-A747-421F-9C4E-5FA47F648A4D}" srcOrd="5" destOrd="0" presId="urn:microsoft.com/office/officeart/2005/8/layout/chevron2"/>
    <dgm:cxn modelId="{7025750C-F9B0-464C-BDEB-8F231ED7B2C1}" type="presParOf" srcId="{91CE77AD-AE49-402E-96B2-8BA9194AD44B}" destId="{F61A2543-22C3-4128-ABA3-5E443DD49516}" srcOrd="6" destOrd="0" presId="urn:microsoft.com/office/officeart/2005/8/layout/chevron2"/>
    <dgm:cxn modelId="{AB246D6B-F9E2-4D47-9D8F-1EF33CB392F6}" type="presParOf" srcId="{F61A2543-22C3-4128-ABA3-5E443DD49516}" destId="{AEFC6673-B874-4371-B1D1-3736259CF8CB}" srcOrd="0" destOrd="0" presId="urn:microsoft.com/office/officeart/2005/8/layout/chevron2"/>
    <dgm:cxn modelId="{CAC7BE4A-6681-4574-AC4B-44FB1CF66D81}" type="presParOf" srcId="{F61A2543-22C3-4128-ABA3-5E443DD49516}" destId="{473595A8-74EB-4CBB-85EA-32DF49229085}" srcOrd="1" destOrd="0" presId="urn:microsoft.com/office/officeart/2005/8/layout/chevron2"/>
    <dgm:cxn modelId="{98F16A6C-5227-460C-A484-6AD4246DE683}" type="presParOf" srcId="{91CE77AD-AE49-402E-96B2-8BA9194AD44B}" destId="{1BF22469-0DFD-4D4A-ACD7-25A5CE7D3F97}" srcOrd="7" destOrd="0" presId="urn:microsoft.com/office/officeart/2005/8/layout/chevron2"/>
    <dgm:cxn modelId="{DDE861E7-2E58-4D0C-B1D5-32D2294D2B32}" type="presParOf" srcId="{91CE77AD-AE49-402E-96B2-8BA9194AD44B}" destId="{E6A13EE9-7FFA-436B-9918-09B75E59BD81}" srcOrd="8" destOrd="0" presId="urn:microsoft.com/office/officeart/2005/8/layout/chevron2"/>
    <dgm:cxn modelId="{95B7C98D-7962-4D2E-BD38-22E1769D5E1C}" type="presParOf" srcId="{E6A13EE9-7FFA-436B-9918-09B75E59BD81}" destId="{98BAA2E3-C245-478B-B1BA-A8E622B240F8}" srcOrd="0" destOrd="0" presId="urn:microsoft.com/office/officeart/2005/8/layout/chevron2"/>
    <dgm:cxn modelId="{180CF71B-3889-42CA-855C-CF520A8085A4}" type="presParOf" srcId="{E6A13EE9-7FFA-436B-9918-09B75E59BD81}" destId="{310CF955-B39B-40A1-B5B4-C9E929A4FF6B}" srcOrd="1" destOrd="0" presId="urn:microsoft.com/office/officeart/2005/8/layout/chevron2"/>
    <dgm:cxn modelId="{0B5BF1D3-9693-4FEC-BD9F-F5EF07A2177B}" type="presParOf" srcId="{91CE77AD-AE49-402E-96B2-8BA9194AD44B}" destId="{0A2957AB-5574-4FE3-B019-A14F73E2AF50}" srcOrd="9" destOrd="0" presId="urn:microsoft.com/office/officeart/2005/8/layout/chevron2"/>
    <dgm:cxn modelId="{F1B0B310-BF3E-487C-8CCE-B2F02E71FE8D}" type="presParOf" srcId="{91CE77AD-AE49-402E-96B2-8BA9194AD44B}" destId="{012CB1BC-C51C-44F8-9910-819032B34FBB}" srcOrd="10" destOrd="0" presId="urn:microsoft.com/office/officeart/2005/8/layout/chevron2"/>
    <dgm:cxn modelId="{AD14308C-C94A-4445-AFBE-06E4EA9289CA}" type="presParOf" srcId="{012CB1BC-C51C-44F8-9910-819032B34FBB}" destId="{8ACCF800-3351-45A5-9563-FE435C0CA7AE}" srcOrd="0" destOrd="0" presId="urn:microsoft.com/office/officeart/2005/8/layout/chevron2"/>
    <dgm:cxn modelId="{49096D49-7CCD-4B73-8485-A667AAFA1118}" type="presParOf" srcId="{012CB1BC-C51C-44F8-9910-819032B34FBB}" destId="{83DB6369-5B95-4725-898E-A9DE115BC2E4}" srcOrd="1" destOrd="0" presId="urn:microsoft.com/office/officeart/2005/8/layout/chevron2"/>
    <dgm:cxn modelId="{16E01734-6FF9-4837-9292-61364A9EA78F}" type="presParOf" srcId="{91CE77AD-AE49-402E-96B2-8BA9194AD44B}" destId="{266A075F-5721-48E0-98E9-A5A9DE0B181E}" srcOrd="11" destOrd="0" presId="urn:microsoft.com/office/officeart/2005/8/layout/chevron2"/>
    <dgm:cxn modelId="{A5F84E3D-DA43-4B73-BCFE-082B34997081}" type="presParOf" srcId="{91CE77AD-AE49-402E-96B2-8BA9194AD44B}" destId="{9EAE8ABD-B1DD-4E2E-9FA8-806B16FDA9F3}" srcOrd="12" destOrd="0" presId="urn:microsoft.com/office/officeart/2005/8/layout/chevron2"/>
    <dgm:cxn modelId="{FFA06F7F-2B1D-43F7-82EB-1C65B505DBC6}" type="presParOf" srcId="{9EAE8ABD-B1DD-4E2E-9FA8-806B16FDA9F3}" destId="{8A498FE6-0948-4E5E-AF63-2A613F2D7F66}" srcOrd="0" destOrd="0" presId="urn:microsoft.com/office/officeart/2005/8/layout/chevron2"/>
    <dgm:cxn modelId="{49537C11-7759-4C5F-BBD6-61A4DD2FF576}" type="presParOf" srcId="{9EAE8ABD-B1DD-4E2E-9FA8-806B16FDA9F3}" destId="{7FA31D8C-07EE-40DF-88EF-E5DAAAFA98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C3FD5-292E-4FDD-863A-040B54DD496E}">
      <dsp:nvSpPr>
        <dsp:cNvPr id="0" name=""/>
        <dsp:cNvSpPr/>
      </dsp:nvSpPr>
      <dsp:spPr>
        <a:xfrm rot="5400000">
          <a:off x="-142713" y="142713"/>
          <a:ext cx="951421" cy="665994"/>
        </a:xfrm>
        <a:prstGeom prst="chevron">
          <a:avLst/>
        </a:prstGeom>
        <a:solidFill>
          <a:srgbClr val="F0975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b="1" kern="1200"/>
        </a:p>
        <a:p>
          <a:pPr marL="0" lvl="0" indent="0" algn="ctr" defTabSz="622300">
            <a:lnSpc>
              <a:spcPct val="90000"/>
            </a:lnSpc>
            <a:spcBef>
              <a:spcPct val="0"/>
            </a:spcBef>
            <a:spcAft>
              <a:spcPct val="35000"/>
            </a:spcAft>
            <a:buNone/>
          </a:pPr>
          <a:r>
            <a:rPr lang="en-US" sz="1800" b="1" kern="1200" baseline="0"/>
            <a:t>FALL</a:t>
          </a:r>
          <a:r>
            <a:rPr lang="en-US" sz="2800" b="1" kern="1200"/>
            <a:t> </a:t>
          </a:r>
          <a:br>
            <a:rPr lang="en-US" sz="2000" b="1" kern="1200"/>
          </a:br>
          <a:r>
            <a:rPr lang="en-US" sz="2000" b="1" kern="1200">
              <a:solidFill>
                <a:sysClr val="windowText" lastClr="000000"/>
              </a:solidFill>
            </a:rPr>
            <a:t>1st 8 Weeks</a:t>
          </a:r>
          <a:endParaRPr lang="en-US" sz="2300" b="1" kern="1200">
            <a:solidFill>
              <a:sysClr val="windowText" lastClr="000000"/>
            </a:solidFill>
          </a:endParaRPr>
        </a:p>
      </dsp:txBody>
      <dsp:txXfrm rot="-5400000">
        <a:off x="1" y="332996"/>
        <a:ext cx="665994" cy="285427"/>
      </dsp:txXfrm>
    </dsp:sp>
    <dsp:sp modelId="{96F5A6FF-6C3E-4D39-A076-751FC0AB2A3A}">
      <dsp:nvSpPr>
        <dsp:cNvPr id="0" name=""/>
        <dsp:cNvSpPr/>
      </dsp:nvSpPr>
      <dsp:spPr>
        <a:xfrm rot="5400000">
          <a:off x="2774760" y="-2104920"/>
          <a:ext cx="618748"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0" i="0" kern="1200"/>
            <a:t>CUL 110 Sanitation and Safety</a:t>
          </a:r>
          <a:endParaRPr lang="en-US" sz="1100" kern="1200"/>
        </a:p>
        <a:p>
          <a:pPr marL="57150" lvl="1" indent="-57150" algn="l" defTabSz="488950">
            <a:lnSpc>
              <a:spcPct val="90000"/>
            </a:lnSpc>
            <a:spcBef>
              <a:spcPct val="0"/>
            </a:spcBef>
            <a:spcAft>
              <a:spcPct val="15000"/>
            </a:spcAft>
            <a:buChar char="•"/>
          </a:pPr>
          <a:r>
            <a:rPr lang="en-US" sz="1100" b="0" i="0" kern="1200"/>
            <a:t>CUL 142  Fundamentals of Food</a:t>
          </a:r>
          <a:endParaRPr lang="en-US" sz="1100" kern="1200"/>
        </a:p>
        <a:p>
          <a:pPr marL="57150" lvl="1" indent="-57150" algn="l" defTabSz="488950">
            <a:lnSpc>
              <a:spcPct val="90000"/>
            </a:lnSpc>
            <a:spcBef>
              <a:spcPct val="0"/>
            </a:spcBef>
            <a:spcAft>
              <a:spcPct val="15000"/>
            </a:spcAft>
            <a:buChar char="•"/>
          </a:pPr>
          <a:r>
            <a:rPr lang="en-US" sz="1100" b="0" i="0" kern="1200"/>
            <a:t>CUL 160 Baking I</a:t>
          </a:r>
          <a:endParaRPr lang="en-US" sz="1100" kern="1200"/>
        </a:p>
      </dsp:txBody>
      <dsp:txXfrm rot="-5400000">
        <a:off x="665995" y="34050"/>
        <a:ext cx="4806075" cy="558338"/>
      </dsp:txXfrm>
    </dsp:sp>
    <dsp:sp modelId="{8F34DFE5-0FB4-4F7C-B2C3-0486F87C3532}">
      <dsp:nvSpPr>
        <dsp:cNvPr id="0" name=""/>
        <dsp:cNvSpPr/>
      </dsp:nvSpPr>
      <dsp:spPr>
        <a:xfrm rot="5400000">
          <a:off x="-142713" y="1015406"/>
          <a:ext cx="951421" cy="665994"/>
        </a:xfrm>
        <a:prstGeom prst="chevron">
          <a:avLst/>
        </a:prstGeom>
        <a:solidFill>
          <a:srgbClr val="D9722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endParaRPr lang="en-US" sz="2000" b="1" kern="1200"/>
        </a:p>
        <a:p>
          <a:pPr marL="0" lvl="0" indent="0" algn="ctr" defTabSz="889000">
            <a:lnSpc>
              <a:spcPct val="90000"/>
            </a:lnSpc>
            <a:spcBef>
              <a:spcPct val="0"/>
            </a:spcBef>
            <a:spcAft>
              <a:spcPts val="0"/>
            </a:spcAft>
            <a:buNone/>
          </a:pPr>
          <a:r>
            <a:rPr lang="en-US" sz="1800" b="1" kern="1200"/>
            <a:t>FALL </a:t>
          </a:r>
          <a:br>
            <a:rPr lang="en-US" sz="1800" b="1" kern="1200"/>
          </a:br>
          <a:r>
            <a:rPr lang="en-US" sz="1800" b="1" kern="1200">
              <a:solidFill>
                <a:sysClr val="windowText" lastClr="000000"/>
              </a:solidFill>
            </a:rPr>
            <a:t>2nd 8 Weeks</a:t>
          </a:r>
          <a:endParaRPr lang="en-US" sz="1800" b="1" kern="1200"/>
        </a:p>
      </dsp:txBody>
      <dsp:txXfrm rot="-5400000">
        <a:off x="1" y="1205689"/>
        <a:ext cx="665994" cy="285427"/>
      </dsp:txXfrm>
    </dsp:sp>
    <dsp:sp modelId="{39D4B915-6002-4C8A-9245-23760432A9E8}">
      <dsp:nvSpPr>
        <dsp:cNvPr id="0" name=""/>
        <dsp:cNvSpPr/>
      </dsp:nvSpPr>
      <dsp:spPr>
        <a:xfrm rot="5400000">
          <a:off x="2774923" y="-1236235"/>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b="0" i="0" kern="1200"/>
            <a:t>CUL 260 Baking II</a:t>
          </a:r>
          <a:endParaRPr lang="en-US" sz="1100" kern="1200"/>
        </a:p>
        <a:p>
          <a:pPr marL="57150" lvl="1" indent="-57150" algn="l" defTabSz="488950">
            <a:lnSpc>
              <a:spcPct val="90000"/>
            </a:lnSpc>
            <a:spcBef>
              <a:spcPct val="0"/>
            </a:spcBef>
            <a:spcAft>
              <a:spcPct val="15000"/>
            </a:spcAft>
            <a:buChar char="•"/>
          </a:pPr>
          <a:r>
            <a:rPr lang="en-US" sz="1100" b="0" i="0" kern="1200"/>
            <a:t>BPA 120 Petits Fours and Pastries</a:t>
          </a:r>
          <a:endParaRPr lang="en-US" sz="1100" kern="1200"/>
        </a:p>
        <a:p>
          <a:pPr marL="57150" lvl="1" indent="-57150" algn="l" defTabSz="488950">
            <a:lnSpc>
              <a:spcPct val="90000"/>
            </a:lnSpc>
            <a:spcBef>
              <a:spcPct val="0"/>
            </a:spcBef>
            <a:spcAft>
              <a:spcPct val="15000"/>
            </a:spcAft>
            <a:buChar char="•"/>
          </a:pPr>
          <a:r>
            <a:rPr lang="en-US" sz="1100" kern="1200"/>
            <a:t>CUL 150 Food Science</a:t>
          </a:r>
        </a:p>
      </dsp:txBody>
      <dsp:txXfrm rot="-5400000">
        <a:off x="665995" y="902882"/>
        <a:ext cx="4806091" cy="558045"/>
      </dsp:txXfrm>
    </dsp:sp>
    <dsp:sp modelId="{ABDC8C95-8E19-4B26-B6A5-48BBCC65FE5D}">
      <dsp:nvSpPr>
        <dsp:cNvPr id="0" name=""/>
        <dsp:cNvSpPr/>
      </dsp:nvSpPr>
      <dsp:spPr>
        <a:xfrm rot="5400000">
          <a:off x="-142713" y="1884254"/>
          <a:ext cx="951421" cy="665994"/>
        </a:xfrm>
        <a:prstGeom prst="chevron">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SPRING </a:t>
          </a:r>
          <a:br>
            <a:rPr lang="en-US" sz="2400" b="1" kern="1200" dirty="0"/>
          </a:br>
          <a:r>
            <a:rPr lang="en-US" sz="1800" b="1" kern="1200" dirty="0">
              <a:solidFill>
                <a:sysClr val="windowText" lastClr="000000"/>
              </a:solidFill>
            </a:rPr>
            <a:t>1st 8 Weeks</a:t>
          </a:r>
        </a:p>
      </dsp:txBody>
      <dsp:txXfrm rot="-5400000">
        <a:off x="1" y="2074537"/>
        <a:ext cx="665994" cy="285427"/>
      </dsp:txXfrm>
    </dsp:sp>
    <dsp:sp modelId="{97EA0838-9DCD-405B-A5A2-0AC6AD262FBC}">
      <dsp:nvSpPr>
        <dsp:cNvPr id="0" name=""/>
        <dsp:cNvSpPr/>
      </dsp:nvSpPr>
      <dsp:spPr>
        <a:xfrm rot="5400000">
          <a:off x="2774923" y="-367386"/>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CUL 112/CUL 112A Nutrition for Food Service/Lab</a:t>
          </a:r>
        </a:p>
        <a:p>
          <a:pPr marL="57150" lvl="1" indent="-57150" algn="l" defTabSz="488950">
            <a:lnSpc>
              <a:spcPct val="90000"/>
            </a:lnSpc>
            <a:spcBef>
              <a:spcPct val="0"/>
            </a:spcBef>
            <a:spcAft>
              <a:spcPct val="15000"/>
            </a:spcAft>
            <a:buChar char="•"/>
          </a:pPr>
          <a:r>
            <a:rPr lang="en-US" sz="1100" kern="1200"/>
            <a:t>BPA 210 Cake Design and Decorating</a:t>
          </a:r>
        </a:p>
        <a:p>
          <a:pPr marL="57150" lvl="1" indent="-57150" algn="l" defTabSz="488950">
            <a:lnSpc>
              <a:spcPct val="90000"/>
            </a:lnSpc>
            <a:spcBef>
              <a:spcPct val="0"/>
            </a:spcBef>
            <a:spcAft>
              <a:spcPct val="15000"/>
            </a:spcAft>
            <a:buChar char="•"/>
          </a:pPr>
          <a:r>
            <a:rPr lang="en-US" sz="1100" kern="1200"/>
            <a:t>BPA 220 Confection Artistry</a:t>
          </a:r>
        </a:p>
      </dsp:txBody>
      <dsp:txXfrm rot="-5400000">
        <a:off x="665995" y="1771731"/>
        <a:ext cx="4806091" cy="558045"/>
      </dsp:txXfrm>
    </dsp:sp>
    <dsp:sp modelId="{AEFC6673-B874-4371-B1D1-3736259CF8CB}">
      <dsp:nvSpPr>
        <dsp:cNvPr id="0" name=""/>
        <dsp:cNvSpPr/>
      </dsp:nvSpPr>
      <dsp:spPr>
        <a:xfrm rot="5400000">
          <a:off x="-142713" y="2753102"/>
          <a:ext cx="951421" cy="665994"/>
        </a:xfrm>
        <a:prstGeom prst="chevron">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a:p>
        <a:p>
          <a:pPr marL="0" lvl="0" indent="0" algn="ctr" defTabSz="711200">
            <a:lnSpc>
              <a:spcPct val="90000"/>
            </a:lnSpc>
            <a:spcBef>
              <a:spcPct val="0"/>
            </a:spcBef>
            <a:spcAft>
              <a:spcPct val="35000"/>
            </a:spcAft>
            <a:buNone/>
          </a:pPr>
          <a:r>
            <a:rPr lang="en-US" sz="1800" b="1" kern="1200"/>
            <a:t>SPRING </a:t>
          </a:r>
          <a:br>
            <a:rPr lang="en-US" sz="1800" b="1" kern="1200"/>
          </a:br>
          <a:r>
            <a:rPr lang="en-US" sz="1800" b="1" kern="1200">
              <a:solidFill>
                <a:sysClr val="windowText" lastClr="000000"/>
              </a:solidFill>
            </a:rPr>
            <a:t>2nd 8 Weeks</a:t>
          </a:r>
        </a:p>
      </dsp:txBody>
      <dsp:txXfrm rot="-5400000">
        <a:off x="1" y="2943385"/>
        <a:ext cx="665994" cy="285427"/>
      </dsp:txXfrm>
    </dsp:sp>
    <dsp:sp modelId="{473595A8-74EB-4CBB-85EA-32DF49229085}">
      <dsp:nvSpPr>
        <dsp:cNvPr id="0" name=""/>
        <dsp:cNvSpPr/>
      </dsp:nvSpPr>
      <dsp:spPr>
        <a:xfrm rot="5400000">
          <a:off x="2774923" y="476940"/>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BPA 130 European Cakes and Tortes</a:t>
          </a:r>
        </a:p>
        <a:p>
          <a:pPr marL="57150" lvl="1" indent="-57150" algn="l" defTabSz="488950">
            <a:lnSpc>
              <a:spcPct val="90000"/>
            </a:lnSpc>
            <a:spcBef>
              <a:spcPct val="0"/>
            </a:spcBef>
            <a:spcAft>
              <a:spcPct val="15000"/>
            </a:spcAft>
            <a:buChar char="•"/>
          </a:pPr>
          <a:r>
            <a:rPr lang="en-US" sz="1100" kern="1200"/>
            <a:t>BPA 150 Artisan  and Specialty Breads</a:t>
          </a:r>
        </a:p>
        <a:p>
          <a:pPr marL="57150" lvl="1" indent="-57150" algn="l" defTabSz="488950">
            <a:lnSpc>
              <a:spcPct val="90000"/>
            </a:lnSpc>
            <a:spcBef>
              <a:spcPct val="0"/>
            </a:spcBef>
            <a:spcAft>
              <a:spcPct val="15000"/>
            </a:spcAft>
            <a:buChar char="•"/>
          </a:pPr>
          <a:r>
            <a:rPr lang="en-US" sz="1100" kern="1200"/>
            <a:t>HRM 245 Human Resource Management</a:t>
          </a:r>
        </a:p>
      </dsp:txBody>
      <dsp:txXfrm rot="-5400000">
        <a:off x="665995" y="2616058"/>
        <a:ext cx="4806091" cy="558045"/>
      </dsp:txXfrm>
    </dsp:sp>
    <dsp:sp modelId="{98BAA2E3-C245-478B-B1BA-A8E622B240F8}">
      <dsp:nvSpPr>
        <dsp:cNvPr id="0" name=""/>
        <dsp:cNvSpPr/>
      </dsp:nvSpPr>
      <dsp:spPr>
        <a:xfrm rot="5400000">
          <a:off x="-142713" y="3638296"/>
          <a:ext cx="951421" cy="665994"/>
        </a:xfrm>
        <a:prstGeom prst="chevron">
          <a:avLst/>
        </a:prstGeom>
        <a:solidFill>
          <a:srgbClr val="F0975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bg1"/>
            </a:solidFill>
          </a:endParaRPr>
        </a:p>
        <a:p>
          <a:pPr marL="0" lvl="0" indent="0" algn="ctr" defTabSz="800100">
            <a:lnSpc>
              <a:spcPct val="90000"/>
            </a:lnSpc>
            <a:spcBef>
              <a:spcPct val="0"/>
            </a:spcBef>
            <a:spcAft>
              <a:spcPct val="35000"/>
            </a:spcAft>
            <a:buNone/>
          </a:pPr>
          <a:r>
            <a:rPr lang="en-US" sz="1800" b="1" kern="1200">
              <a:solidFill>
                <a:schemeClr val="bg1"/>
              </a:solidFill>
            </a:rPr>
            <a:t>FALL</a:t>
          </a:r>
        </a:p>
        <a:p>
          <a:pPr marL="0" lvl="0" indent="0" algn="ctr" defTabSz="800100">
            <a:lnSpc>
              <a:spcPct val="90000"/>
            </a:lnSpc>
            <a:spcBef>
              <a:spcPct val="0"/>
            </a:spcBef>
            <a:spcAft>
              <a:spcPct val="35000"/>
            </a:spcAft>
            <a:buNone/>
          </a:pPr>
          <a:r>
            <a:rPr lang="en-US" sz="1800" b="1" kern="1200">
              <a:solidFill>
                <a:sysClr val="windowText" lastClr="000000"/>
              </a:solidFill>
            </a:rPr>
            <a:t>1st 8 Weeks</a:t>
          </a:r>
        </a:p>
      </dsp:txBody>
      <dsp:txXfrm rot="-5400000">
        <a:off x="1" y="3828579"/>
        <a:ext cx="665994" cy="285427"/>
      </dsp:txXfrm>
    </dsp:sp>
    <dsp:sp modelId="{310CF955-B39B-40A1-B5B4-C9E929A4FF6B}">
      <dsp:nvSpPr>
        <dsp:cNvPr id="0" name=""/>
        <dsp:cNvSpPr/>
      </dsp:nvSpPr>
      <dsp:spPr>
        <a:xfrm rot="5400000">
          <a:off x="2774923" y="1378484"/>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BPA 230/BPA 230A Chocolate Artistry/Lab</a:t>
          </a:r>
        </a:p>
        <a:p>
          <a:pPr marL="57150" lvl="1" indent="-57150" algn="l" defTabSz="488950">
            <a:lnSpc>
              <a:spcPct val="90000"/>
            </a:lnSpc>
            <a:spcBef>
              <a:spcPct val="0"/>
            </a:spcBef>
            <a:spcAft>
              <a:spcPct val="15000"/>
            </a:spcAft>
            <a:buChar char="•"/>
          </a:pPr>
          <a:r>
            <a:rPr lang="en-US" sz="1100" kern="1200"/>
            <a:t>BPA 260 Pastry and Baking Marketing</a:t>
          </a:r>
        </a:p>
        <a:p>
          <a:pPr marL="57150" lvl="1" indent="-57150" algn="l" defTabSz="488950">
            <a:lnSpc>
              <a:spcPct val="90000"/>
            </a:lnSpc>
            <a:spcBef>
              <a:spcPct val="0"/>
            </a:spcBef>
            <a:spcAft>
              <a:spcPct val="15000"/>
            </a:spcAft>
            <a:buChar char="•"/>
          </a:pPr>
          <a:r>
            <a:rPr lang="en-US" sz="1100" kern="1200"/>
            <a:t>WBL 112 Work-Based Learning</a:t>
          </a:r>
        </a:p>
      </dsp:txBody>
      <dsp:txXfrm rot="-5400000">
        <a:off x="665995" y="3517602"/>
        <a:ext cx="4806091" cy="558045"/>
      </dsp:txXfrm>
    </dsp:sp>
    <dsp:sp modelId="{8ACCF800-3351-45A5-9563-FE435C0CA7AE}">
      <dsp:nvSpPr>
        <dsp:cNvPr id="0" name=""/>
        <dsp:cNvSpPr/>
      </dsp:nvSpPr>
      <dsp:spPr>
        <a:xfrm rot="5400000">
          <a:off x="-142713" y="4490798"/>
          <a:ext cx="951421" cy="665994"/>
        </a:xfrm>
        <a:prstGeom prst="chevron">
          <a:avLst/>
        </a:prstGeom>
        <a:solidFill>
          <a:srgbClr val="D9722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a:p>
        <a:p>
          <a:pPr marL="0" lvl="0" indent="0" algn="ctr" defTabSz="800100">
            <a:lnSpc>
              <a:spcPct val="90000"/>
            </a:lnSpc>
            <a:spcBef>
              <a:spcPct val="0"/>
            </a:spcBef>
            <a:spcAft>
              <a:spcPct val="35000"/>
            </a:spcAft>
            <a:buNone/>
          </a:pPr>
          <a:r>
            <a:rPr lang="en-US" sz="1800" b="1" kern="1200"/>
            <a:t>FALL </a:t>
          </a:r>
        </a:p>
        <a:p>
          <a:pPr marL="0" lvl="0" indent="0" algn="ctr" defTabSz="800100">
            <a:lnSpc>
              <a:spcPct val="90000"/>
            </a:lnSpc>
            <a:spcBef>
              <a:spcPct val="0"/>
            </a:spcBef>
            <a:spcAft>
              <a:spcPct val="35000"/>
            </a:spcAft>
            <a:buNone/>
          </a:pPr>
          <a:r>
            <a:rPr lang="en-US" sz="1800" b="1" kern="1200">
              <a:solidFill>
                <a:sysClr val="windowText" lastClr="000000"/>
              </a:solidFill>
            </a:rPr>
            <a:t>2nd 8 Weeks</a:t>
          </a:r>
        </a:p>
      </dsp:txBody>
      <dsp:txXfrm rot="-5400000">
        <a:off x="1" y="4681081"/>
        <a:ext cx="665994" cy="285427"/>
      </dsp:txXfrm>
    </dsp:sp>
    <dsp:sp modelId="{83DB6369-5B95-4725-898E-A9DE115BC2E4}">
      <dsp:nvSpPr>
        <dsp:cNvPr id="0" name=""/>
        <dsp:cNvSpPr/>
      </dsp:nvSpPr>
      <dsp:spPr>
        <a:xfrm rot="5400000">
          <a:off x="2774923" y="2214636"/>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BPA 240 Plated Desserts</a:t>
          </a:r>
        </a:p>
        <a:p>
          <a:pPr marL="57150" lvl="1" indent="-57150" algn="l" defTabSz="488950">
            <a:lnSpc>
              <a:spcPct val="90000"/>
            </a:lnSpc>
            <a:spcBef>
              <a:spcPct val="0"/>
            </a:spcBef>
            <a:spcAft>
              <a:spcPct val="15000"/>
            </a:spcAft>
            <a:buChar char="•"/>
          </a:pPr>
          <a:r>
            <a:rPr lang="en-US" sz="1100" kern="1200"/>
            <a:t>BPA 250 Dessert and Bread Production</a:t>
          </a:r>
        </a:p>
        <a:p>
          <a:pPr marL="57150" lvl="1" indent="-57150" algn="l" defTabSz="488950">
            <a:lnSpc>
              <a:spcPct val="90000"/>
            </a:lnSpc>
            <a:spcBef>
              <a:spcPct val="0"/>
            </a:spcBef>
            <a:spcAft>
              <a:spcPct val="15000"/>
            </a:spcAft>
            <a:buChar char="•"/>
          </a:pPr>
          <a:r>
            <a:rPr lang="en-US" sz="1100" kern="1200"/>
            <a:t>WBL 112 Work Based Learning</a:t>
          </a:r>
        </a:p>
      </dsp:txBody>
      <dsp:txXfrm rot="-5400000">
        <a:off x="665995" y="4353754"/>
        <a:ext cx="4806091" cy="558045"/>
      </dsp:txXfrm>
    </dsp:sp>
    <dsp:sp modelId="{8A498FE6-0948-4E5E-AF63-2A613F2D7F66}">
      <dsp:nvSpPr>
        <dsp:cNvPr id="0" name=""/>
        <dsp:cNvSpPr/>
      </dsp:nvSpPr>
      <dsp:spPr>
        <a:xfrm rot="5400000">
          <a:off x="-142713" y="5359646"/>
          <a:ext cx="951421" cy="665994"/>
        </a:xfrm>
        <a:prstGeom prst="chevron">
          <a:avLst/>
        </a:prstGeom>
        <a:solidFill>
          <a:srgbClr val="F95C2B"/>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solidFill>
            </a:rPr>
            <a:t>Take Any Semester</a:t>
          </a:r>
        </a:p>
      </dsp:txBody>
      <dsp:txXfrm rot="-5400000">
        <a:off x="1" y="5549929"/>
        <a:ext cx="665994" cy="285427"/>
      </dsp:txXfrm>
    </dsp:sp>
    <dsp:sp modelId="{7FA31D8C-07EE-40DF-88EF-E5DAAAFA9813}">
      <dsp:nvSpPr>
        <dsp:cNvPr id="0" name=""/>
        <dsp:cNvSpPr/>
      </dsp:nvSpPr>
      <dsp:spPr>
        <a:xfrm rot="5400000">
          <a:off x="2774923" y="3075012"/>
          <a:ext cx="618423" cy="483628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PSY 118        		MAT 110</a:t>
          </a:r>
        </a:p>
        <a:p>
          <a:pPr marL="57150" lvl="1" indent="-57150" algn="l" defTabSz="488950">
            <a:lnSpc>
              <a:spcPct val="90000"/>
            </a:lnSpc>
            <a:spcBef>
              <a:spcPct val="0"/>
            </a:spcBef>
            <a:spcAft>
              <a:spcPct val="15000"/>
            </a:spcAft>
            <a:buChar char="•"/>
          </a:pPr>
          <a:r>
            <a:rPr lang="en-US" sz="1100" kern="1200"/>
            <a:t>ENG 111        		ART 131/HUM 115</a:t>
          </a:r>
        </a:p>
        <a:p>
          <a:pPr marL="57150" lvl="1" indent="-57150" algn="l" defTabSz="488950">
            <a:lnSpc>
              <a:spcPct val="90000"/>
            </a:lnSpc>
            <a:spcBef>
              <a:spcPct val="0"/>
            </a:spcBef>
            <a:spcAft>
              <a:spcPct val="15000"/>
            </a:spcAft>
            <a:buChar char="•"/>
          </a:pPr>
          <a:r>
            <a:rPr lang="en-US" sz="1100" kern="1200"/>
            <a:t>ENG 112 or ENG 114</a:t>
          </a:r>
        </a:p>
      </dsp:txBody>
      <dsp:txXfrm rot="-5400000">
        <a:off x="665995" y="5214130"/>
        <a:ext cx="4806091" cy="5580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12/10/2020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12/10/2020</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waketech.edu/student-services/careers-employ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mhouse@waketech.edu" TargetMode="External"/><Relationship Id="rId2" Type="http://schemas.openxmlformats.org/officeDocument/2006/relationships/hyperlink" Target="mailto:jjhadley@waketech.edu" TargetMode="External"/><Relationship Id="rId1" Type="http://schemas.openxmlformats.org/officeDocument/2006/relationships/slideLayout" Target="../slideLayouts/slideLayout2.xml"/><Relationship Id="rId4" Type="http://schemas.openxmlformats.org/officeDocument/2006/relationships/hyperlink" Target="https://www.waketech.edu/about-wake-tech/divisions/business-public-services-technologies/culinary-hospital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photos.google.com/u/1/share/AF1QipPfEB4sT7HosftI98wMNybSN87MuVyDMWW11u0EGCQl5D9MmX-oQt_anIZp2qFoLQ/photo/AF1QipO3QCnDT5n3YjH3oJuENILQXz3pCXgftN31W8nQ?key=X3NBbXlZUkt4NXRnSmxiSDVVbnozMXZYb2tjZVZn"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jjhadley@waketech.edu"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cmhouse@waketech.edu"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ecstopka@waketech.edu"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rattanas@waketech.ed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Orientation</a:t>
            </a:r>
          </a:p>
        </p:txBody>
      </p:sp>
      <p:sp>
        <p:nvSpPr>
          <p:cNvPr id="3" name="Subtitle 2"/>
          <p:cNvSpPr>
            <a:spLocks noGrp="1"/>
          </p:cNvSpPr>
          <p:nvPr>
            <p:ph type="subTitle" idx="1"/>
          </p:nvPr>
        </p:nvSpPr>
        <p:spPr/>
        <p:txBody>
          <a:bodyPr/>
          <a:lstStyle/>
          <a:p>
            <a:r>
              <a:rPr lang="en-US" dirty="0"/>
              <a:t>Baking and Pastry Arts</a:t>
            </a:r>
          </a:p>
          <a:p>
            <a:endParaRPr lang="en-US" dirty="0"/>
          </a:p>
        </p:txBody>
      </p:sp>
    </p:spTree>
    <p:extLst>
      <p:ext uri="{BB962C8B-B14F-4D97-AF65-F5344CB8AC3E}">
        <p14:creationId xmlns:p14="http://schemas.microsoft.com/office/powerpoint/2010/main" val="343348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Adjunct Instructors</a:t>
            </a:r>
          </a:p>
        </p:txBody>
      </p:sp>
      <p:sp>
        <p:nvSpPr>
          <p:cNvPr id="7" name="Content Placeholder 6"/>
          <p:cNvSpPr>
            <a:spLocks noGrp="1"/>
          </p:cNvSpPr>
          <p:nvPr>
            <p:ph idx="1"/>
          </p:nvPr>
        </p:nvSpPr>
        <p:spPr/>
        <p:txBody>
          <a:bodyPr/>
          <a:lstStyle/>
          <a:p>
            <a:r>
              <a:rPr lang="en-US" dirty="0"/>
              <a:t>Our </a:t>
            </a:r>
            <a:r>
              <a:rPr lang="en-US" b="1" dirty="0"/>
              <a:t>adjunct instructors </a:t>
            </a:r>
            <a:r>
              <a:rPr lang="en-US" dirty="0"/>
              <a:t>may change each semester.  They are industry professionals who take time out of their busy schedules to teach a class or two. Each is a specialist in their area.  </a:t>
            </a:r>
          </a:p>
          <a:p>
            <a:pPr marL="137160" indent="0">
              <a:buNone/>
            </a:pPr>
            <a:endParaRPr lang="en-US" dirty="0"/>
          </a:p>
          <a:p>
            <a:r>
              <a:rPr lang="en-US" b="1" dirty="0"/>
              <a:t>Recent adjunct instructors </a:t>
            </a:r>
            <a:r>
              <a:rPr lang="en-US" dirty="0"/>
              <a:t>include:</a:t>
            </a:r>
          </a:p>
          <a:p>
            <a:pPr lvl="1">
              <a:buFont typeface="Wingdings" panose="05000000000000000000" pitchFamily="2" charset="2"/>
              <a:buChar char="Ø"/>
            </a:pPr>
            <a:r>
              <a:rPr lang="en-US" dirty="0"/>
              <a:t>Kelly Kieffer</a:t>
            </a:r>
          </a:p>
          <a:p>
            <a:pPr lvl="1">
              <a:buFont typeface="Wingdings" panose="05000000000000000000" pitchFamily="2" charset="2"/>
              <a:buChar char="Ø"/>
            </a:pPr>
            <a:r>
              <a:rPr lang="en-US" dirty="0"/>
              <a:t>Josephine Herbert</a:t>
            </a:r>
          </a:p>
          <a:p>
            <a:pPr lvl="1">
              <a:buFont typeface="Wingdings" panose="05000000000000000000" pitchFamily="2" charset="2"/>
              <a:buChar char="Ø"/>
            </a:pPr>
            <a:r>
              <a:rPr lang="en-US" dirty="0"/>
              <a:t>Kait Walker</a:t>
            </a:r>
          </a:p>
          <a:p>
            <a:endParaRPr lang="en-US" dirty="0"/>
          </a:p>
        </p:txBody>
      </p:sp>
    </p:spTree>
    <p:extLst>
      <p:ext uri="{BB962C8B-B14F-4D97-AF65-F5344CB8AC3E}">
        <p14:creationId xmlns:p14="http://schemas.microsoft.com/office/powerpoint/2010/main" val="97406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of Study</a:t>
            </a:r>
          </a:p>
        </p:txBody>
      </p:sp>
      <p:sp>
        <p:nvSpPr>
          <p:cNvPr id="3" name="Content Placeholder 2"/>
          <p:cNvSpPr>
            <a:spLocks noGrp="1"/>
          </p:cNvSpPr>
          <p:nvPr>
            <p:ph idx="1"/>
          </p:nvPr>
        </p:nvSpPr>
        <p:spPr/>
        <p:txBody>
          <a:bodyPr/>
          <a:lstStyle/>
          <a:p>
            <a:r>
              <a:rPr lang="en-US" dirty="0"/>
              <a:t>Culinary</a:t>
            </a:r>
          </a:p>
          <a:p>
            <a:r>
              <a:rPr lang="en-US" dirty="0"/>
              <a:t>Baking</a:t>
            </a:r>
          </a:p>
          <a:p>
            <a:r>
              <a:rPr lang="en-US" dirty="0"/>
              <a:t>Hospitality</a:t>
            </a:r>
          </a:p>
          <a:p>
            <a:r>
              <a:rPr lang="en-US" dirty="0"/>
              <a:t>Degrees and Diplomas</a:t>
            </a:r>
          </a:p>
          <a:p>
            <a:r>
              <a:rPr lang="en-US" dirty="0"/>
              <a:t>Adding Certificates</a:t>
            </a:r>
          </a:p>
          <a:p>
            <a:r>
              <a:rPr lang="en-US" dirty="0"/>
              <a:t>Advising – especially if you are considering adding a certificate, or double/triple majoring</a:t>
            </a:r>
          </a:p>
          <a:p>
            <a:endParaRPr lang="en-US" dirty="0"/>
          </a:p>
        </p:txBody>
      </p:sp>
    </p:spTree>
    <p:extLst>
      <p:ext uri="{BB962C8B-B14F-4D97-AF65-F5344CB8AC3E}">
        <p14:creationId xmlns:p14="http://schemas.microsoft.com/office/powerpoint/2010/main" val="227157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Requirements </a:t>
            </a:r>
          </a:p>
        </p:txBody>
      </p:sp>
      <p:sp>
        <p:nvSpPr>
          <p:cNvPr id="3" name="Content Placeholder 2"/>
          <p:cNvSpPr>
            <a:spLocks noGrp="1"/>
          </p:cNvSpPr>
          <p:nvPr>
            <p:ph idx="1"/>
          </p:nvPr>
        </p:nvSpPr>
        <p:spPr/>
        <p:txBody>
          <a:bodyPr>
            <a:normAutofit fontScale="92500" lnSpcReduction="10000"/>
          </a:bodyPr>
          <a:lstStyle/>
          <a:p>
            <a:pPr marL="365760" lvl="1" indent="0">
              <a:buNone/>
            </a:pPr>
            <a:endParaRPr lang="en-US" sz="1700" dirty="0"/>
          </a:p>
          <a:p>
            <a:r>
              <a:rPr lang="en-US" b="1" dirty="0"/>
              <a:t>Pre- and Co-Requisites – </a:t>
            </a:r>
            <a:r>
              <a:rPr lang="en-US" sz="1900" dirty="0"/>
              <a:t>waived with high school diploma for up to ten years or prior college classes</a:t>
            </a:r>
            <a:endParaRPr lang="en-US" sz="1900" b="1" dirty="0"/>
          </a:p>
          <a:p>
            <a:pPr marL="68580" indent="0">
              <a:buNone/>
            </a:pPr>
            <a:endParaRPr lang="en-US" b="1" dirty="0"/>
          </a:p>
          <a:p>
            <a:r>
              <a:rPr lang="en-US" b="1" dirty="0"/>
              <a:t>ServSafe Certification </a:t>
            </a:r>
            <a:r>
              <a:rPr lang="en-US" sz="1800" dirty="0"/>
              <a:t>– required of every student, and part of every student’s first semester </a:t>
            </a:r>
          </a:p>
          <a:p>
            <a:pPr marL="68580" indent="0">
              <a:buNone/>
            </a:pPr>
            <a:endParaRPr lang="en-US" sz="1800" dirty="0"/>
          </a:p>
          <a:p>
            <a:r>
              <a:rPr lang="en-US" b="1" dirty="0"/>
              <a:t>General Education Credits</a:t>
            </a:r>
          </a:p>
          <a:p>
            <a:pPr lvl="1">
              <a:buFont typeface="Wingdings" panose="05000000000000000000" pitchFamily="2" charset="2"/>
              <a:buChar char="Ø"/>
            </a:pPr>
            <a:r>
              <a:rPr lang="en-US" dirty="0"/>
              <a:t>Can be transferred from another school or curriculum</a:t>
            </a:r>
          </a:p>
          <a:p>
            <a:pPr lvl="1">
              <a:buFont typeface="Wingdings" panose="05000000000000000000" pitchFamily="2" charset="2"/>
              <a:buChar char="Ø"/>
            </a:pPr>
            <a:r>
              <a:rPr lang="en-US" dirty="0"/>
              <a:t>ENG 111 and ENG 112 or ENG 114 (take 2 of these)</a:t>
            </a:r>
          </a:p>
          <a:p>
            <a:pPr lvl="1">
              <a:buFont typeface="Wingdings" panose="05000000000000000000" pitchFamily="2" charset="2"/>
              <a:buChar char="Ø"/>
            </a:pPr>
            <a:r>
              <a:rPr lang="en-US" dirty="0"/>
              <a:t>MAT 110</a:t>
            </a:r>
          </a:p>
          <a:p>
            <a:pPr lvl="1">
              <a:buFont typeface="Wingdings" panose="05000000000000000000" pitchFamily="2" charset="2"/>
              <a:buChar char="Ø"/>
            </a:pPr>
            <a:r>
              <a:rPr lang="en-US" dirty="0"/>
              <a:t>PSY 118</a:t>
            </a:r>
          </a:p>
          <a:p>
            <a:pPr lvl="1">
              <a:buFont typeface="Wingdings" panose="05000000000000000000" pitchFamily="2" charset="2"/>
              <a:buChar char="Ø"/>
            </a:pPr>
            <a:r>
              <a:rPr lang="en-US" dirty="0"/>
              <a:t>ART 131 or HUM 115</a:t>
            </a:r>
          </a:p>
          <a:p>
            <a:endParaRPr lang="en-US" dirty="0"/>
          </a:p>
        </p:txBody>
      </p:sp>
    </p:spTree>
    <p:extLst>
      <p:ext uri="{BB962C8B-B14F-4D97-AF65-F5344CB8AC3E}">
        <p14:creationId xmlns:p14="http://schemas.microsoft.com/office/powerpoint/2010/main" val="202607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936D85-C9CD-4146-BD45-33BB6B376187}"/>
              </a:ext>
            </a:extLst>
          </p:cNvPr>
          <p:cNvSpPr>
            <a:spLocks noChangeArrowheads="1"/>
          </p:cNvSpPr>
          <p:nvPr/>
        </p:nvSpPr>
        <p:spPr bwMode="auto">
          <a:xfrm>
            <a:off x="0" y="-36957"/>
            <a:ext cx="8070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Fall Start Date</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0C6A8955-FEB7-4E8C-B500-60B8C64696E9}"/>
              </a:ext>
            </a:extLst>
          </p:cNvPr>
          <p:cNvGraphicFramePr/>
          <p:nvPr>
            <p:extLst>
              <p:ext uri="{D42A27DB-BD31-4B8C-83A1-F6EECF244321}">
                <p14:modId xmlns:p14="http://schemas.microsoft.com/office/powerpoint/2010/main" val="3355968281"/>
              </p:ext>
            </p:extLst>
          </p:nvPr>
        </p:nvGraphicFramePr>
        <p:xfrm>
          <a:off x="593725" y="304801"/>
          <a:ext cx="5502275"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65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414602-B005-4E8C-8E1B-3CBD0CB99D3F}"/>
              </a:ext>
            </a:extLst>
          </p:cNvPr>
          <p:cNvGraphicFramePr>
            <a:graphicFrameLocks noGrp="1"/>
          </p:cNvGraphicFramePr>
          <p:nvPr>
            <p:extLst>
              <p:ext uri="{D42A27DB-BD31-4B8C-83A1-F6EECF244321}">
                <p14:modId xmlns:p14="http://schemas.microsoft.com/office/powerpoint/2010/main" val="1518035410"/>
              </p:ext>
            </p:extLst>
          </p:nvPr>
        </p:nvGraphicFramePr>
        <p:xfrm>
          <a:off x="152400" y="304799"/>
          <a:ext cx="8763000" cy="6324595"/>
        </p:xfrm>
        <a:graphic>
          <a:graphicData uri="http://schemas.openxmlformats.org/drawingml/2006/table">
            <a:tbl>
              <a:tblPr firstRow="1" firstCol="1" bandRow="1">
                <a:tableStyleId>{5C22544A-7EE6-4342-B048-85BDC9FD1C3A}</a:tableStyleId>
              </a:tblPr>
              <a:tblGrid>
                <a:gridCol w="224692">
                  <a:extLst>
                    <a:ext uri="{9D8B030D-6E8A-4147-A177-3AD203B41FA5}">
                      <a16:colId xmlns:a16="http://schemas.microsoft.com/office/drawing/2014/main" val="2853504746"/>
                    </a:ext>
                  </a:extLst>
                </a:gridCol>
                <a:gridCol w="2728407">
                  <a:extLst>
                    <a:ext uri="{9D8B030D-6E8A-4147-A177-3AD203B41FA5}">
                      <a16:colId xmlns:a16="http://schemas.microsoft.com/office/drawing/2014/main" val="3688350067"/>
                    </a:ext>
                  </a:extLst>
                </a:gridCol>
                <a:gridCol w="534982">
                  <a:extLst>
                    <a:ext uri="{9D8B030D-6E8A-4147-A177-3AD203B41FA5}">
                      <a16:colId xmlns:a16="http://schemas.microsoft.com/office/drawing/2014/main" val="1828847929"/>
                    </a:ext>
                  </a:extLst>
                </a:gridCol>
                <a:gridCol w="1604946">
                  <a:extLst>
                    <a:ext uri="{9D8B030D-6E8A-4147-A177-3AD203B41FA5}">
                      <a16:colId xmlns:a16="http://schemas.microsoft.com/office/drawing/2014/main" val="1984307828"/>
                    </a:ext>
                  </a:extLst>
                </a:gridCol>
                <a:gridCol w="1069964">
                  <a:extLst>
                    <a:ext uri="{9D8B030D-6E8A-4147-A177-3AD203B41FA5}">
                      <a16:colId xmlns:a16="http://schemas.microsoft.com/office/drawing/2014/main" val="3430117401"/>
                    </a:ext>
                  </a:extLst>
                </a:gridCol>
                <a:gridCol w="481483">
                  <a:extLst>
                    <a:ext uri="{9D8B030D-6E8A-4147-A177-3AD203B41FA5}">
                      <a16:colId xmlns:a16="http://schemas.microsoft.com/office/drawing/2014/main" val="1606364139"/>
                    </a:ext>
                  </a:extLst>
                </a:gridCol>
                <a:gridCol w="534982">
                  <a:extLst>
                    <a:ext uri="{9D8B030D-6E8A-4147-A177-3AD203B41FA5}">
                      <a16:colId xmlns:a16="http://schemas.microsoft.com/office/drawing/2014/main" val="2859614416"/>
                    </a:ext>
                  </a:extLst>
                </a:gridCol>
                <a:gridCol w="802472">
                  <a:extLst>
                    <a:ext uri="{9D8B030D-6E8A-4147-A177-3AD203B41FA5}">
                      <a16:colId xmlns:a16="http://schemas.microsoft.com/office/drawing/2014/main" val="3005568473"/>
                    </a:ext>
                  </a:extLst>
                </a:gridCol>
                <a:gridCol w="781072">
                  <a:extLst>
                    <a:ext uri="{9D8B030D-6E8A-4147-A177-3AD203B41FA5}">
                      <a16:colId xmlns:a16="http://schemas.microsoft.com/office/drawing/2014/main" val="1915200615"/>
                    </a:ext>
                  </a:extLst>
                </a:gridCol>
              </a:tblGrid>
              <a:tr h="312698">
                <a:tc>
                  <a:txBody>
                    <a:bodyPr/>
                    <a:lstStyle/>
                    <a:p>
                      <a:pPr marL="0" marR="0" algn="ctr"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Course Title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Online, Hybrid, Seated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Pre-Requisite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Co-Requisite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Hours Per Week/</a:t>
                      </a:r>
                      <a:endParaRPr lang="en-US" sz="700" dirty="0">
                        <a:effectLst/>
                      </a:endParaRPr>
                    </a:p>
                    <a:p>
                      <a:pPr marL="0" marR="0" algn="ctr" fontAlgn="base" hangingPunct="0">
                        <a:lnSpc>
                          <a:spcPct val="115000"/>
                        </a:lnSpc>
                        <a:spcBef>
                          <a:spcPts val="0"/>
                        </a:spcBef>
                        <a:spcAft>
                          <a:spcPts val="0"/>
                        </a:spcAft>
                      </a:pPr>
                      <a:r>
                        <a:rPr lang="en-US" sz="500" dirty="0">
                          <a:effectLst/>
                        </a:rPr>
                        <a:t>Class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Hours Per Week/</a:t>
                      </a:r>
                      <a:endParaRPr lang="en-US" sz="700" dirty="0">
                        <a:effectLst/>
                      </a:endParaRPr>
                    </a:p>
                    <a:p>
                      <a:pPr marL="0" marR="0" algn="ctr" fontAlgn="base" hangingPunct="0">
                        <a:lnSpc>
                          <a:spcPct val="115000"/>
                        </a:lnSpc>
                        <a:spcBef>
                          <a:spcPts val="0"/>
                        </a:spcBef>
                        <a:spcAft>
                          <a:spcPts val="0"/>
                        </a:spcAft>
                      </a:pPr>
                      <a:r>
                        <a:rPr lang="en-US" sz="500" dirty="0">
                          <a:effectLst/>
                        </a:rPr>
                        <a:t>Lab</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313690" algn="ctr" fontAlgn="base" hangingPunct="0">
                        <a:lnSpc>
                          <a:spcPct val="115000"/>
                        </a:lnSpc>
                        <a:spcBef>
                          <a:spcPts val="0"/>
                        </a:spcBef>
                        <a:spcAft>
                          <a:spcPts val="0"/>
                        </a:spcAft>
                      </a:pPr>
                      <a:r>
                        <a:rPr lang="en-US" sz="500" dirty="0">
                          <a:effectLst/>
                        </a:rPr>
                        <a:t>Semester Credits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Term Offered</a:t>
                      </a:r>
                      <a:endParaRPr lang="en-US" sz="700" dirty="0">
                        <a:effectLst/>
                      </a:endParaRPr>
                    </a:p>
                    <a:p>
                      <a:pPr marL="0" marR="0" algn="ctr" fontAlgn="base" hangingPunct="0">
                        <a:lnSpc>
                          <a:spcPct val="115000"/>
                        </a:lnSpc>
                        <a:spcBef>
                          <a:spcPts val="0"/>
                        </a:spcBef>
                        <a:spcAft>
                          <a:spcPts val="0"/>
                        </a:spcAft>
                      </a:pPr>
                      <a:r>
                        <a:rPr lang="en-US" sz="500" dirty="0">
                          <a:effectLst/>
                        </a:rPr>
                        <a:t>(F=Fall, S=Spring, SU=Summer)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480931407"/>
                  </a:ext>
                </a:extLst>
              </a:tr>
              <a:tr h="130558">
                <a:tc>
                  <a:txBody>
                    <a:bodyPr/>
                    <a:lstStyle/>
                    <a:p>
                      <a:pPr marL="0" marR="0" algn="l"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First Semester - First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428186093"/>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110  (Sanitation and Safety)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6250832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142  (Fundamentals of Food)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336027294"/>
                  </a:ext>
                </a:extLst>
              </a:tr>
              <a:tr h="36844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160  (Baking 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a:effectLst/>
                        </a:rPr>
                        <a:t>CUL 110 and  </a:t>
                      </a:r>
                      <a:endParaRPr lang="en-US" sz="700">
                        <a:effectLst/>
                      </a:endParaRPr>
                    </a:p>
                    <a:p>
                      <a:pPr marL="0" marR="0" algn="ctr" fontAlgn="base" hangingPunct="0">
                        <a:lnSpc>
                          <a:spcPct val="115000"/>
                        </a:lnSpc>
                        <a:spcBef>
                          <a:spcPts val="0"/>
                        </a:spcBef>
                        <a:spcAft>
                          <a:spcPts val="0"/>
                        </a:spcAft>
                      </a:pPr>
                      <a:r>
                        <a:rPr lang="en-US" sz="500">
                          <a:effectLst/>
                        </a:rPr>
                        <a:t>CUL  140 or CUL 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514946965"/>
                  </a:ext>
                </a:extLst>
              </a:tr>
              <a:tr h="156722">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First Semester - Second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3649725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120 (Petits Fours and Pastries)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81001317"/>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260  (Baking II)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41484402"/>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600">
                          <a:effectLst/>
                        </a:rPr>
                        <a:t>*Eligible for Baking Certificate at this point.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0546161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150 (Food Science)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CUL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312766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Second Semester - First 8 Weeks - Spring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48739403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210 (Cake Design and Decorating)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69761087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220 (Confection Artistry)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26029422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112  (Nutrition for Foodservice)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and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30049737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CUL112A (Nutrition for Foodservice Lab)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and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308178027"/>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Second Semester - Second 8 Weeks - Spring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3906804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150 (Artisan &amp; Specialty Breads)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457728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130 (European Cakes and Tortes)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CUL 160, CUL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124201265"/>
                  </a:ext>
                </a:extLst>
              </a:tr>
              <a:tr h="31142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HRM 245  (Human Resource Management)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O, 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883278503"/>
                  </a:ext>
                </a:extLst>
              </a:tr>
              <a:tr h="156722">
                <a:tc>
                  <a:txBody>
                    <a:bodyPr/>
                    <a:lstStyle/>
                    <a:p>
                      <a:pPr marL="0" marR="0" algn="l"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Third Semester - First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94746892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260 (Pastry and Baking Marketing)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150, BPA 210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9612336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230 (Chocolate Artistry)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BPA 230A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1052892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230A (Chocolate Artistry Lab)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833190598"/>
                  </a:ext>
                </a:extLst>
              </a:tr>
              <a:tr h="31142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WBL 132 (Work-Based Learning, 16 Weeks)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Petition-restricted class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14227893"/>
                  </a:ext>
                </a:extLst>
              </a:tr>
              <a:tr h="156722">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Third Semester - Second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825576038"/>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240 (Plated Desserts)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54674286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250 (Dessert/Bread Production)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042025845"/>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a:effectLst/>
                        </a:rPr>
                        <a:t>General Education – Take Any Semester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1493560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PSY 118 (Interpersonal Psychology)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975727661"/>
                  </a:ext>
                </a:extLst>
              </a:tr>
              <a:tr h="323999">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ENG 111  (Writing and Inquiry)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See R.I.S.E. requirements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505183758"/>
                  </a:ext>
                </a:extLst>
              </a:tr>
              <a:tr h="323999">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MAT 110  (Math Measurement &amp; Literacy)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See R.I.S.E. requirements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646802261"/>
                  </a:ext>
                </a:extLst>
              </a:tr>
              <a:tr h="323999">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ART 131 or HUM 115  (Humanities/Fine Arts Elective)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dirty="0">
                          <a:effectLst/>
                        </a:rPr>
                        <a:t>Varies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752601278"/>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ENG 112  (Writing/Research)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ENG 111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dirty="0">
                          <a:effectLst/>
                        </a:rPr>
                        <a:t>F, S, SU</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101360798"/>
                  </a:ext>
                </a:extLst>
              </a:tr>
            </a:tbl>
          </a:graphicData>
        </a:graphic>
      </p:graphicFrame>
      <p:sp>
        <p:nvSpPr>
          <p:cNvPr id="6" name="Rectangle 5">
            <a:extLst>
              <a:ext uri="{FF2B5EF4-FFF2-40B4-BE49-F238E27FC236}">
                <a16:creationId xmlns:a16="http://schemas.microsoft.com/office/drawing/2014/main" id="{FC81A1B4-5C72-4C2D-BD09-4D7E1463C7FE}"/>
              </a:ext>
            </a:extLst>
          </p:cNvPr>
          <p:cNvSpPr/>
          <p:nvPr/>
        </p:nvSpPr>
        <p:spPr>
          <a:xfrm>
            <a:off x="1898650" y="3789363"/>
            <a:ext cx="161925" cy="17303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2BFF3B4A-887A-46FD-8B2E-DC05F7F6A0C0}"/>
              </a:ext>
            </a:extLst>
          </p:cNvPr>
          <p:cNvSpPr>
            <a:spLocks noChangeArrowheads="1"/>
          </p:cNvSpPr>
          <p:nvPr/>
        </p:nvSpPr>
        <p:spPr bwMode="auto">
          <a:xfrm>
            <a:off x="5772150" y="12001500"/>
            <a:ext cx="171450" cy="180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 name="Rectangle 7">
            <a:extLst>
              <a:ext uri="{FF2B5EF4-FFF2-40B4-BE49-F238E27FC236}">
                <a16:creationId xmlns:a16="http://schemas.microsoft.com/office/drawing/2014/main" id="{6F9D37A5-99CE-4F66-A12A-7BC7C1143F36}"/>
              </a:ext>
            </a:extLst>
          </p:cNvPr>
          <p:cNvSpPr>
            <a:spLocks noChangeArrowheads="1"/>
          </p:cNvSpPr>
          <p:nvPr/>
        </p:nvSpPr>
        <p:spPr bwMode="auto">
          <a:xfrm>
            <a:off x="5772150" y="12001500"/>
            <a:ext cx="171450" cy="180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Rectangle 8">
            <a:extLst>
              <a:ext uri="{FF2B5EF4-FFF2-40B4-BE49-F238E27FC236}">
                <a16:creationId xmlns:a16="http://schemas.microsoft.com/office/drawing/2014/main" id="{E85032BF-DB9D-4D10-AF75-AF3D2B234C6A}"/>
              </a:ext>
            </a:extLst>
          </p:cNvPr>
          <p:cNvSpPr>
            <a:spLocks noChangeArrowheads="1"/>
          </p:cNvSpPr>
          <p:nvPr/>
        </p:nvSpPr>
        <p:spPr bwMode="auto">
          <a:xfrm>
            <a:off x="2209800" y="13120688"/>
            <a:ext cx="171450" cy="182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E6CA820E-CAB2-42BD-8161-81292DD63A3B}"/>
              </a:ext>
            </a:extLst>
          </p:cNvPr>
          <p:cNvSpPr/>
          <p:nvPr/>
        </p:nvSpPr>
        <p:spPr>
          <a:xfrm>
            <a:off x="1897063" y="8151813"/>
            <a:ext cx="158750" cy="17303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8">
            <a:extLst>
              <a:ext uri="{FF2B5EF4-FFF2-40B4-BE49-F238E27FC236}">
                <a16:creationId xmlns:a16="http://schemas.microsoft.com/office/drawing/2014/main" id="{EADEBBBA-4705-4001-B29B-92DBF491FE9D}"/>
              </a:ext>
            </a:extLst>
          </p:cNvPr>
          <p:cNvSpPr>
            <a:spLocks noChangeArrowheads="1"/>
          </p:cNvSpPr>
          <p:nvPr/>
        </p:nvSpPr>
        <p:spPr bwMode="auto">
          <a:xfrm>
            <a:off x="1717675" y="1552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a:extLst>
              <a:ext uri="{FF2B5EF4-FFF2-40B4-BE49-F238E27FC236}">
                <a16:creationId xmlns:a16="http://schemas.microsoft.com/office/drawing/2014/main" id="{C60BFF97-7608-45BA-8E35-DDBFED7739CD}"/>
              </a:ext>
            </a:extLst>
          </p:cNvPr>
          <p:cNvSpPr>
            <a:spLocks noChangeArrowheads="1"/>
          </p:cNvSpPr>
          <p:nvPr/>
        </p:nvSpPr>
        <p:spPr bwMode="auto">
          <a:xfrm>
            <a:off x="1089025"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9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Baking and Pastry Arts                                                                                          </a:t>
            </a:r>
            <a:r>
              <a:rPr kumimoji="0" lang="en-US" altLang="en-US" sz="10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2016SU*A55130</a:t>
            </a:r>
            <a:endParaRPr kumimoji="0" lang="en-U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A.A.S. Degree (Day)</a:t>
            </a:r>
            <a:r>
              <a:rPr kumimoji="0" lang="en-US"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732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9" y="342900"/>
            <a:ext cx="7799942" cy="6172200"/>
          </a:xfrm>
          <a:prstGeom prst="rect">
            <a:avLst/>
          </a:prstGeom>
        </p:spPr>
      </p:pic>
    </p:spTree>
    <p:extLst>
      <p:ext uri="{BB962C8B-B14F-4D97-AF65-F5344CB8AC3E}">
        <p14:creationId xmlns:p14="http://schemas.microsoft.com/office/powerpoint/2010/main" val="345594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Requirements </a:t>
            </a:r>
          </a:p>
        </p:txBody>
      </p:sp>
      <p:sp>
        <p:nvSpPr>
          <p:cNvPr id="3" name="Content Placeholder 2"/>
          <p:cNvSpPr>
            <a:spLocks noGrp="1"/>
          </p:cNvSpPr>
          <p:nvPr>
            <p:ph idx="1"/>
          </p:nvPr>
        </p:nvSpPr>
        <p:spPr/>
        <p:txBody>
          <a:bodyPr/>
          <a:lstStyle/>
          <a:p>
            <a:r>
              <a:rPr lang="en-US" dirty="0"/>
              <a:t>Being in the restaurant industry is a very demanding profession</a:t>
            </a:r>
          </a:p>
          <a:p>
            <a:r>
              <a:rPr lang="en-US" dirty="0"/>
              <a:t>Communication</a:t>
            </a:r>
          </a:p>
          <a:p>
            <a:r>
              <a:rPr lang="en-US" dirty="0"/>
              <a:t>Physical Strength and Stamina</a:t>
            </a:r>
          </a:p>
          <a:p>
            <a:r>
              <a:rPr lang="en-US" dirty="0"/>
              <a:t>Mobility and Motor Skills</a:t>
            </a:r>
          </a:p>
          <a:p>
            <a:r>
              <a:rPr lang="en-US" dirty="0"/>
              <a:t>Sensory</a:t>
            </a:r>
          </a:p>
          <a:p>
            <a:r>
              <a:rPr lang="en-US" dirty="0"/>
              <a:t>Interpersonal and Emotional</a:t>
            </a:r>
          </a:p>
          <a:p>
            <a:endParaRPr lang="en-US" dirty="0"/>
          </a:p>
        </p:txBody>
      </p:sp>
    </p:spTree>
    <p:extLst>
      <p:ext uri="{BB962C8B-B14F-4D97-AF65-F5344CB8AC3E}">
        <p14:creationId xmlns:p14="http://schemas.microsoft.com/office/powerpoint/2010/main" val="134949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Knives and Tools</a:t>
            </a:r>
          </a:p>
        </p:txBody>
      </p:sp>
      <p:sp>
        <p:nvSpPr>
          <p:cNvPr id="3" name="Content Placeholder 2"/>
          <p:cNvSpPr>
            <a:spLocks noGrp="1"/>
          </p:cNvSpPr>
          <p:nvPr>
            <p:ph idx="1"/>
          </p:nvPr>
        </p:nvSpPr>
        <p:spPr/>
        <p:txBody>
          <a:bodyPr>
            <a:normAutofit/>
          </a:bodyPr>
          <a:lstStyle/>
          <a:p>
            <a:pPr marL="68580" indent="0">
              <a:buNone/>
            </a:pPr>
            <a:r>
              <a:rPr lang="en-US" sz="4400" b="1" dirty="0"/>
              <a:t>Baking Kit</a:t>
            </a:r>
          </a:p>
          <a:p>
            <a:pPr marL="68580" indent="0">
              <a:buNone/>
            </a:pPr>
            <a:endParaRPr lang="en-US" dirty="0"/>
          </a:p>
          <a:p>
            <a:pPr marL="68580" indent="0">
              <a:buNone/>
            </a:pPr>
            <a:r>
              <a:rPr lang="en-US" dirty="0"/>
              <a:t>The tools required for  </a:t>
            </a:r>
          </a:p>
          <a:p>
            <a:pPr marL="68580" indent="0">
              <a:buNone/>
            </a:pPr>
            <a:r>
              <a:rPr lang="en-US" dirty="0"/>
              <a:t>Baking Majors is </a:t>
            </a:r>
          </a:p>
          <a:p>
            <a:pPr marL="68580" indent="0">
              <a:buNone/>
            </a:pPr>
            <a:r>
              <a:rPr lang="en-US" dirty="0"/>
              <a:t>available in the </a:t>
            </a:r>
          </a:p>
          <a:p>
            <a:pPr marL="68580" indent="0">
              <a:buNone/>
            </a:pPr>
            <a:r>
              <a:rPr lang="en-US" dirty="0"/>
              <a:t>bookstore.  The list of</a:t>
            </a:r>
          </a:p>
          <a:p>
            <a:pPr marL="68580" indent="0">
              <a:buNone/>
            </a:pPr>
            <a:r>
              <a:rPr lang="en-US" dirty="0"/>
              <a:t>items is posted on the </a:t>
            </a:r>
          </a:p>
          <a:p>
            <a:pPr marL="68580" indent="0">
              <a:buNone/>
            </a:pPr>
            <a:r>
              <a:rPr lang="en-US" dirty="0"/>
              <a:t>Baking website.</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737" y="2209800"/>
            <a:ext cx="3625113" cy="36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3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Knives and Tools</a:t>
            </a:r>
            <a:endParaRPr lang="en-US" dirty="0"/>
          </a:p>
        </p:txBody>
      </p:sp>
      <p:sp>
        <p:nvSpPr>
          <p:cNvPr id="9" name="Text Placeholder 8"/>
          <p:cNvSpPr>
            <a:spLocks noGrp="1"/>
          </p:cNvSpPr>
          <p:nvPr>
            <p:ph type="body" idx="2"/>
          </p:nvPr>
        </p:nvSpPr>
        <p:spPr/>
        <p:txBody>
          <a:bodyPr>
            <a:normAutofit fontScale="77500" lnSpcReduction="20000"/>
          </a:bodyPr>
          <a:lstStyle/>
          <a:p>
            <a:pPr marL="68580"/>
            <a:r>
              <a:rPr lang="en-US" sz="5400" b="1" dirty="0"/>
              <a:t>Culinary  Kit</a:t>
            </a:r>
          </a:p>
          <a:p>
            <a:pPr marL="68580"/>
            <a:endParaRPr lang="en-US" sz="3600" dirty="0"/>
          </a:p>
          <a:p>
            <a:pPr marL="68580"/>
            <a:r>
              <a:rPr lang="en-US" sz="3600" dirty="0"/>
              <a:t>The tools required for  Culinary  Majors is posted on the website and is available in the bookstore.</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1495690"/>
            <a:ext cx="5111750" cy="3407833"/>
          </a:xfrm>
        </p:spPr>
      </p:pic>
    </p:spTree>
    <p:extLst>
      <p:ext uri="{BB962C8B-B14F-4D97-AF65-F5344CB8AC3E}">
        <p14:creationId xmlns:p14="http://schemas.microsoft.com/office/powerpoint/2010/main" val="419544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Work-Based Learning </a:t>
            </a:r>
            <a:br>
              <a:rPr lang="en-US" dirty="0"/>
            </a:br>
            <a:r>
              <a:rPr lang="en-US" sz="4400" dirty="0"/>
              <a:t>and Employment Resources</a:t>
            </a:r>
            <a:endParaRPr lang="en-US" dirty="0"/>
          </a:p>
        </p:txBody>
      </p:sp>
      <p:sp>
        <p:nvSpPr>
          <p:cNvPr id="6" name="Content Placeholder 5"/>
          <p:cNvSpPr>
            <a:spLocks noGrp="1"/>
          </p:cNvSpPr>
          <p:nvPr>
            <p:ph idx="1"/>
          </p:nvPr>
        </p:nvSpPr>
        <p:spPr/>
        <p:txBody>
          <a:bodyPr/>
          <a:lstStyle/>
          <a:p>
            <a:r>
              <a:rPr lang="en-US" dirty="0"/>
              <a:t>Why required</a:t>
            </a:r>
          </a:p>
          <a:p>
            <a:pPr marL="68580" indent="0">
              <a:buNone/>
            </a:pPr>
            <a:endParaRPr lang="en-US" dirty="0"/>
          </a:p>
          <a:p>
            <a:r>
              <a:rPr lang="en-US" dirty="0"/>
              <a:t>Requirements</a:t>
            </a:r>
          </a:p>
          <a:p>
            <a:pPr marL="68580" indent="0">
              <a:buNone/>
            </a:pPr>
            <a:endParaRPr lang="en-US" dirty="0"/>
          </a:p>
          <a:p>
            <a:r>
              <a:rPr lang="en-US" dirty="0"/>
              <a:t>Employment resources </a:t>
            </a:r>
            <a:r>
              <a:rPr lang="en-US" dirty="0">
                <a:hlinkClick r:id="rId2"/>
              </a:rPr>
              <a:t>https://www.waketech.edu/student-services/careers-employment</a:t>
            </a:r>
            <a:endParaRPr lang="en-US" dirty="0">
              <a:solidFill>
                <a:srgbClr val="FF0000"/>
              </a:solidFill>
            </a:endParaRPr>
          </a:p>
          <a:p>
            <a:pPr marL="137160" indent="0">
              <a:buNone/>
            </a:pPr>
            <a:endParaRPr lang="en-US" dirty="0"/>
          </a:p>
        </p:txBody>
      </p:sp>
    </p:spTree>
    <p:extLst>
      <p:ext uri="{BB962C8B-B14F-4D97-AF65-F5344CB8AC3E}">
        <p14:creationId xmlns:p14="http://schemas.microsoft.com/office/powerpoint/2010/main" val="86572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half" idx="1"/>
          </p:nvPr>
        </p:nvSpPr>
        <p:spPr/>
        <p:txBody>
          <a:bodyPr>
            <a:normAutofit/>
          </a:bodyPr>
          <a:lstStyle/>
          <a:p>
            <a:pPr indent="-342900">
              <a:buFont typeface="Arial" panose="020B0604020202020204" pitchFamily="34" charset="0"/>
              <a:buChar char="•"/>
            </a:pPr>
            <a:r>
              <a:rPr lang="en-US" dirty="0"/>
              <a:t>Welcome</a:t>
            </a:r>
          </a:p>
          <a:p>
            <a:pPr indent="-342900">
              <a:buFont typeface="Arial" panose="020B0604020202020204" pitchFamily="34" charset="0"/>
              <a:buChar char="•"/>
            </a:pPr>
            <a:r>
              <a:rPr lang="en-US" dirty="0"/>
              <a:t>Introduction of Instructors</a:t>
            </a:r>
          </a:p>
          <a:p>
            <a:pPr indent="-342900">
              <a:buFont typeface="Arial" panose="020B0604020202020204" pitchFamily="34" charset="0"/>
              <a:buChar char="•"/>
            </a:pPr>
            <a:r>
              <a:rPr lang="en-US" dirty="0"/>
              <a:t>Programs of Study</a:t>
            </a:r>
          </a:p>
          <a:p>
            <a:pPr indent="-342900">
              <a:buFont typeface="Arial" panose="020B0604020202020204" pitchFamily="34" charset="0"/>
              <a:buChar char="•"/>
            </a:pPr>
            <a:r>
              <a:rPr lang="en-US" dirty="0"/>
              <a:t>Requirements </a:t>
            </a:r>
          </a:p>
          <a:p>
            <a:pPr indent="-342900">
              <a:buFont typeface="Arial" panose="020B0604020202020204" pitchFamily="34" charset="0"/>
              <a:buChar char="•"/>
            </a:pPr>
            <a:r>
              <a:rPr lang="en-US" dirty="0"/>
              <a:t>Uniform Policy</a:t>
            </a:r>
          </a:p>
          <a:p>
            <a:pPr indent="-342900">
              <a:buFont typeface="Arial" panose="020B0604020202020204" pitchFamily="34" charset="0"/>
              <a:buChar char="•"/>
            </a:pPr>
            <a:r>
              <a:rPr lang="en-US" dirty="0"/>
              <a:t>Knives and Tools</a:t>
            </a:r>
          </a:p>
          <a:p>
            <a:pPr indent="-342900">
              <a:buFont typeface="Arial" panose="020B0604020202020204" pitchFamily="34" charset="0"/>
              <a:buChar char="•"/>
            </a:pPr>
            <a:r>
              <a:rPr lang="en-US" dirty="0"/>
              <a:t>Work-Based Learning</a:t>
            </a:r>
          </a:p>
          <a:p>
            <a:pPr indent="-342900">
              <a:buFont typeface="Arial" panose="020B0604020202020204" pitchFamily="34" charset="0"/>
              <a:buChar char="•"/>
            </a:pPr>
            <a:r>
              <a:rPr lang="en-US" dirty="0"/>
              <a:t>Tour of the Kitchen</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189283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Once I Graduate, </a:t>
            </a:r>
            <a:br>
              <a:rPr lang="en-US" dirty="0"/>
            </a:br>
            <a:r>
              <a:rPr lang="en-US" dirty="0"/>
              <a:t>What Can I Expect? </a:t>
            </a:r>
          </a:p>
        </p:txBody>
      </p:sp>
      <p:sp>
        <p:nvSpPr>
          <p:cNvPr id="3" name="Content Placeholder 2"/>
          <p:cNvSpPr>
            <a:spLocks noGrp="1"/>
          </p:cNvSpPr>
          <p:nvPr>
            <p:ph idx="1"/>
          </p:nvPr>
        </p:nvSpPr>
        <p:spPr>
          <a:xfrm>
            <a:off x="457200" y="1905000"/>
            <a:ext cx="8229600" cy="4404360"/>
          </a:xfrm>
        </p:spPr>
        <p:txBody>
          <a:bodyPr>
            <a:normAutofit/>
          </a:bodyPr>
          <a:lstStyle/>
          <a:p>
            <a:pPr marL="342900" lvl="1"/>
            <a:r>
              <a:rPr lang="en-US" dirty="0"/>
              <a:t>Where can I find work after I graduate?</a:t>
            </a:r>
          </a:p>
          <a:p>
            <a:pPr marL="59436" lvl="1" indent="0">
              <a:buNone/>
            </a:pPr>
            <a:endParaRPr lang="en-US" dirty="0">
              <a:solidFill>
                <a:srgbClr val="FF0000"/>
              </a:solidFill>
            </a:endParaRPr>
          </a:p>
          <a:p>
            <a:pPr marL="342900" lvl="1"/>
            <a:r>
              <a:rPr lang="en-US" dirty="0"/>
              <a:t>As a graduate, you can apply for Certified Culinarian® (CC®) or Certified Pastry Culinarian® (CPC®) with the American Culinary Federation (ACF).</a:t>
            </a:r>
          </a:p>
          <a:p>
            <a:pPr marL="342900" lvl="1"/>
            <a:endParaRPr lang="en-US" dirty="0"/>
          </a:p>
          <a:p>
            <a:pPr marL="342900" lvl="1"/>
            <a:r>
              <a:rPr lang="en-US" dirty="0"/>
              <a:t>Can I transfer to another school?</a:t>
            </a:r>
          </a:p>
          <a:p>
            <a:pPr marL="342900" lvl="1"/>
            <a:endParaRPr lang="en-US" dirty="0"/>
          </a:p>
          <a:p>
            <a:pPr marL="342900" lvl="1"/>
            <a:r>
              <a:rPr lang="en-US" dirty="0"/>
              <a:t>Will any of my credits transfer?</a:t>
            </a:r>
          </a:p>
          <a:p>
            <a:endParaRPr lang="en-US" dirty="0"/>
          </a:p>
        </p:txBody>
      </p:sp>
    </p:spTree>
    <p:extLst>
      <p:ext uri="{BB962C8B-B14F-4D97-AF65-F5344CB8AC3E}">
        <p14:creationId xmlns:p14="http://schemas.microsoft.com/office/powerpoint/2010/main" val="149839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 of the Kitchen</a:t>
            </a:r>
          </a:p>
        </p:txBody>
      </p:sp>
      <p:sp>
        <p:nvSpPr>
          <p:cNvPr id="3" name="Content Placeholder 2"/>
          <p:cNvSpPr>
            <a:spLocks noGrp="1"/>
          </p:cNvSpPr>
          <p:nvPr>
            <p:ph idx="1"/>
          </p:nvPr>
        </p:nvSpPr>
        <p:spPr/>
        <p:txBody>
          <a:bodyPr>
            <a:normAutofit fontScale="70000" lnSpcReduction="20000"/>
          </a:bodyPr>
          <a:lstStyle/>
          <a:p>
            <a:r>
              <a:rPr lang="en-US" dirty="0"/>
              <a:t>Questions?</a:t>
            </a:r>
          </a:p>
          <a:p>
            <a:endParaRPr lang="en-US" dirty="0"/>
          </a:p>
          <a:p>
            <a:r>
              <a:rPr lang="en-US" dirty="0"/>
              <a:t>Comments?</a:t>
            </a:r>
          </a:p>
          <a:p>
            <a:endParaRPr lang="en-US" dirty="0"/>
          </a:p>
          <a:p>
            <a:r>
              <a:rPr lang="en-US" dirty="0"/>
              <a:t>How to contact us:</a:t>
            </a:r>
          </a:p>
          <a:p>
            <a:pPr lvl="1">
              <a:buFont typeface="Wingdings" panose="05000000000000000000" pitchFamily="2" charset="2"/>
              <a:buChar char="Ø"/>
            </a:pPr>
            <a:r>
              <a:rPr lang="en-US" dirty="0"/>
              <a:t>Jeff Hadley, Department Head for Culinary, Baking, and Hospitality Programs </a:t>
            </a:r>
            <a:r>
              <a:rPr lang="en-US" dirty="0">
                <a:hlinkClick r:id="rId2"/>
              </a:rPr>
              <a:t>jjhadley@waketech.edu</a:t>
            </a:r>
            <a:r>
              <a:rPr lang="en-US" dirty="0"/>
              <a:t> 919-866-5990</a:t>
            </a:r>
          </a:p>
          <a:p>
            <a:pPr lvl="1">
              <a:buFont typeface="Wingdings" panose="05000000000000000000" pitchFamily="2" charset="2"/>
              <a:buChar char="Ø"/>
            </a:pPr>
            <a:r>
              <a:rPr lang="en-US" dirty="0"/>
              <a:t>Caralyn House, Baking Program Director, 919-532-5969, </a:t>
            </a:r>
            <a:r>
              <a:rPr lang="en-US" dirty="0">
                <a:hlinkClick r:id="rId3"/>
              </a:rPr>
              <a:t>cmhouse@waketech.edu</a:t>
            </a:r>
            <a:r>
              <a:rPr lang="en-US" dirty="0"/>
              <a:t>. </a:t>
            </a:r>
          </a:p>
          <a:p>
            <a:pPr lvl="1">
              <a:buFont typeface="Wingdings" panose="05000000000000000000" pitchFamily="2" charset="2"/>
              <a:buChar char="Ø"/>
            </a:pPr>
            <a:endParaRPr lang="en-US" dirty="0"/>
          </a:p>
          <a:p>
            <a:r>
              <a:rPr lang="en-US" dirty="0"/>
              <a:t>Tour of Kitchen</a:t>
            </a:r>
          </a:p>
          <a:p>
            <a:pPr marL="68580" indent="0">
              <a:buNone/>
            </a:pPr>
            <a:endParaRPr lang="en-US" dirty="0"/>
          </a:p>
          <a:p>
            <a:r>
              <a:rPr lang="en-US" dirty="0"/>
              <a:t>Culinary, Baking and Hospitality Website:  </a:t>
            </a:r>
            <a:r>
              <a:rPr lang="en-US" dirty="0">
                <a:hlinkClick r:id="rId4"/>
              </a:rPr>
              <a:t>https://www.waketech.edu/about-wake-tech/divisions/business-public-services-technologies/culinary-hospitality</a:t>
            </a:r>
            <a:endParaRPr lang="en-US" dirty="0"/>
          </a:p>
          <a:p>
            <a:endParaRPr lang="en-US" dirty="0"/>
          </a:p>
        </p:txBody>
      </p:sp>
    </p:spTree>
    <p:extLst>
      <p:ext uri="{BB962C8B-B14F-4D97-AF65-F5344CB8AC3E}">
        <p14:creationId xmlns:p14="http://schemas.microsoft.com/office/powerpoint/2010/main" val="51012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04FB-4036-4C41-A421-19D011CFFE58}"/>
              </a:ext>
            </a:extLst>
          </p:cNvPr>
          <p:cNvSpPr>
            <a:spLocks noGrp="1"/>
          </p:cNvSpPr>
          <p:nvPr>
            <p:ph type="title"/>
          </p:nvPr>
        </p:nvSpPr>
        <p:spPr/>
        <p:txBody>
          <a:bodyPr/>
          <a:lstStyle/>
          <a:p>
            <a:r>
              <a:rPr lang="en-US" dirty="0"/>
              <a:t>Baking Kitchen Photos</a:t>
            </a:r>
          </a:p>
        </p:txBody>
      </p:sp>
      <p:pic>
        <p:nvPicPr>
          <p:cNvPr id="4" name="Picture 12">
            <a:extLst>
              <a:ext uri="{FF2B5EF4-FFF2-40B4-BE49-F238E27FC236}">
                <a16:creationId xmlns:a16="http://schemas.microsoft.com/office/drawing/2014/main" id="{FE107125-86C8-4899-866C-956A2AE930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532650" cy="4708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E1CE29E-0322-490C-A3F7-994CB443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308" y="1634231"/>
            <a:ext cx="3506953" cy="467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24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DD6B3-4B73-49C7-A758-06C4B2C838C5}"/>
              </a:ext>
            </a:extLst>
          </p:cNvPr>
          <p:cNvSpPr>
            <a:spLocks noGrp="1"/>
          </p:cNvSpPr>
          <p:nvPr>
            <p:ph idx="1"/>
          </p:nvPr>
        </p:nvSpPr>
        <p:spPr>
          <a:xfrm>
            <a:off x="-1084263" y="2421636"/>
            <a:ext cx="1678421" cy="2668524"/>
          </a:xfrm>
        </p:spPr>
        <p:txBody>
          <a:bodyPr/>
          <a:lstStyle/>
          <a:p>
            <a:endParaRPr lang="en-US" dirty="0">
              <a:hlinkClick r:id="rId2"/>
            </a:endParaRPr>
          </a:p>
          <a:p>
            <a:endParaRPr lang="en-US" dirty="0"/>
          </a:p>
        </p:txBody>
      </p:sp>
      <p:pic>
        <p:nvPicPr>
          <p:cNvPr id="1032" name="Picture 8">
            <a:extLst>
              <a:ext uri="{FF2B5EF4-FFF2-40B4-BE49-F238E27FC236}">
                <a16:creationId xmlns:a16="http://schemas.microsoft.com/office/drawing/2014/main" id="{794857A4-CACA-4260-AADE-868DF7BCF4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774781"/>
            <a:ext cx="5029200" cy="37732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815372F-5A03-4CFF-9E18-7F0706973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304800"/>
            <a:ext cx="477354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3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58F9-701B-4C7B-A9FE-66297CD32665}"/>
              </a:ext>
            </a:extLst>
          </p:cNvPr>
          <p:cNvSpPr>
            <a:spLocks noGrp="1"/>
          </p:cNvSpPr>
          <p:nvPr>
            <p:ph type="title"/>
          </p:nvPr>
        </p:nvSpPr>
        <p:spPr/>
        <p:txBody>
          <a:bodyPr/>
          <a:lstStyle/>
          <a:p>
            <a:r>
              <a:rPr lang="en-US" dirty="0"/>
              <a:t>Students and Chefs in Action</a:t>
            </a:r>
          </a:p>
        </p:txBody>
      </p:sp>
      <p:pic>
        <p:nvPicPr>
          <p:cNvPr id="4" name="Picture 4">
            <a:extLst>
              <a:ext uri="{FF2B5EF4-FFF2-40B4-BE49-F238E27FC236}">
                <a16:creationId xmlns:a16="http://schemas.microsoft.com/office/drawing/2014/main" id="{211874B6-08BA-413B-8683-5FE66E4EE3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73151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6FDE4C9-42AD-4E2F-BEBA-DEE40BBD3EC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7772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87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02D57F8-5932-4730-8498-09776BD7345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7706" y="846137"/>
            <a:ext cx="7748587" cy="516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5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310BFA8-F1F9-4A22-8B06-CE88C478D37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96862"/>
            <a:ext cx="4114800"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17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2287C82-D602-4BE4-A899-D633C138A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A163792-122D-4115-95DD-144371007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2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F28F7CB4-F89D-4746-A06F-45C6BB2F72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7" y="762000"/>
            <a:ext cx="7905566" cy="527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Welcome!!!!</a:t>
            </a:r>
          </a:p>
        </p:txBody>
      </p:sp>
      <p:sp>
        <p:nvSpPr>
          <p:cNvPr id="6" name="Content Placeholder 5"/>
          <p:cNvSpPr>
            <a:spLocks noGrp="1"/>
          </p:cNvSpPr>
          <p:nvPr>
            <p:ph idx="1"/>
          </p:nvPr>
        </p:nvSpPr>
        <p:spPr/>
        <p:txBody>
          <a:bodyPr/>
          <a:lstStyle/>
          <a:p>
            <a:r>
              <a:rPr lang="en-US" b="1" dirty="0"/>
              <a:t>Overview </a:t>
            </a:r>
            <a:r>
              <a:rPr lang="en-US" dirty="0"/>
              <a:t>of the Baking Program </a:t>
            </a:r>
          </a:p>
          <a:p>
            <a:pPr marL="68580" indent="0">
              <a:buNone/>
            </a:pPr>
            <a:endParaRPr lang="en-US" dirty="0"/>
          </a:p>
          <a:p>
            <a:pPr lvl="1">
              <a:buFont typeface="Wingdings" panose="05000000000000000000" pitchFamily="2" charset="2"/>
              <a:buChar char="Ø"/>
            </a:pPr>
            <a:r>
              <a:rPr lang="en-US" dirty="0"/>
              <a:t>History of our program</a:t>
            </a:r>
          </a:p>
          <a:p>
            <a:pPr marL="365760" lvl="1" indent="0">
              <a:buNone/>
            </a:pPr>
            <a:endParaRPr lang="en-US" dirty="0"/>
          </a:p>
          <a:p>
            <a:pPr lvl="1">
              <a:buFont typeface="Wingdings" panose="05000000000000000000" pitchFamily="2" charset="2"/>
              <a:buChar char="Ø"/>
            </a:pPr>
            <a:r>
              <a:rPr lang="en-US" dirty="0"/>
              <a:t>ACF Accreditation</a:t>
            </a:r>
          </a:p>
          <a:p>
            <a:pPr marL="365760" lvl="1" indent="0">
              <a:buNone/>
            </a:pPr>
            <a:endParaRPr lang="en-US" dirty="0"/>
          </a:p>
          <a:p>
            <a:pPr lvl="1">
              <a:buFont typeface="Wingdings" panose="05000000000000000000" pitchFamily="2" charset="2"/>
              <a:buChar char="Ø"/>
            </a:pPr>
            <a:r>
              <a:rPr lang="en-US" dirty="0"/>
              <a:t>The typical student</a:t>
            </a:r>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2724150" cy="302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65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CFC32A54-BF0A-4738-96DF-5D7F618474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902" y="2839128"/>
            <a:ext cx="56388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C85C3B8-530F-4AE6-96E9-7EA44CB80CF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81164" y="259672"/>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Expect? </a:t>
            </a:r>
          </a:p>
        </p:txBody>
      </p:sp>
      <p:sp>
        <p:nvSpPr>
          <p:cNvPr id="4" name="Content Placeholder 3"/>
          <p:cNvSpPr>
            <a:spLocks noGrp="1"/>
          </p:cNvSpPr>
          <p:nvPr>
            <p:ph sz="half" idx="1"/>
          </p:nvPr>
        </p:nvSpPr>
        <p:spPr/>
        <p:txBody>
          <a:bodyPr>
            <a:normAutofit fontScale="92500" lnSpcReduction="20000"/>
          </a:bodyPr>
          <a:lstStyle/>
          <a:p>
            <a:pPr lvl="1">
              <a:buFont typeface="Wingdings" panose="05000000000000000000" pitchFamily="2" charset="2"/>
              <a:buChar char="Ø"/>
            </a:pPr>
            <a:r>
              <a:rPr lang="en-US" dirty="0"/>
              <a:t>Degrees, Diplomas, Certificates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Full-  or Part-time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Class size and group work</a:t>
            </a:r>
          </a:p>
          <a:p>
            <a:pPr marL="365760" lvl="1" indent="0">
              <a:buNone/>
            </a:pPr>
            <a:endParaRPr lang="en-US" dirty="0"/>
          </a:p>
          <a:p>
            <a:pPr lvl="1">
              <a:buFont typeface="Wingdings" panose="05000000000000000000" pitchFamily="2" charset="2"/>
              <a:buChar char="Ø"/>
            </a:pPr>
            <a:r>
              <a:rPr lang="en-US" dirty="0"/>
              <a:t>Work Opportunities</a:t>
            </a:r>
          </a:p>
          <a:p>
            <a:pPr marL="365760" lvl="1" indent="0">
              <a:buNone/>
            </a:pPr>
            <a:endParaRPr lang="en-US" dirty="0"/>
          </a:p>
          <a:p>
            <a:pPr lvl="1">
              <a:buFont typeface="Wingdings" panose="05000000000000000000" pitchFamily="2" charset="2"/>
              <a:buChar char="Ø"/>
            </a:pPr>
            <a:r>
              <a:rPr lang="en-US" dirty="0"/>
              <a:t>Costs: tuition and fees, books, knives and tools, uniforms</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51666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Instructors</a:t>
            </a:r>
          </a:p>
        </p:txBody>
      </p:sp>
      <p:sp>
        <p:nvSpPr>
          <p:cNvPr id="6" name="Content Placeholder 5"/>
          <p:cNvSpPr>
            <a:spLocks noGrp="1"/>
          </p:cNvSpPr>
          <p:nvPr>
            <p:ph idx="1"/>
          </p:nvPr>
        </p:nvSpPr>
        <p:spPr/>
        <p:txBody>
          <a:bodyPr/>
          <a:lstStyle/>
          <a:p>
            <a:pPr marL="137160" indent="0">
              <a:buNone/>
            </a:pPr>
            <a:endParaRPr lang="en-US" dirty="0"/>
          </a:p>
          <a:p>
            <a:pPr>
              <a:lnSpc>
                <a:spcPct val="150000"/>
              </a:lnSpc>
            </a:pPr>
            <a:r>
              <a:rPr lang="en-US" dirty="0"/>
              <a:t>Jeff Hadley, Department Head</a:t>
            </a:r>
          </a:p>
          <a:p>
            <a:pPr>
              <a:lnSpc>
                <a:spcPct val="150000"/>
              </a:lnSpc>
            </a:pPr>
            <a:r>
              <a:rPr lang="en-US" dirty="0"/>
              <a:t>Caralyn House, Baking Program Director</a:t>
            </a:r>
          </a:p>
          <a:p>
            <a:pPr>
              <a:lnSpc>
                <a:spcPct val="150000"/>
              </a:lnSpc>
            </a:pPr>
            <a:r>
              <a:rPr lang="en-US" dirty="0"/>
              <a:t>Eric Stopka</a:t>
            </a:r>
          </a:p>
          <a:p>
            <a:pPr>
              <a:lnSpc>
                <a:spcPct val="150000"/>
              </a:lnSpc>
            </a:pPr>
            <a:r>
              <a:rPr lang="en-US" dirty="0"/>
              <a:t>Melissa Attanas</a:t>
            </a:r>
          </a:p>
          <a:p>
            <a:pPr>
              <a:lnSpc>
                <a:spcPct val="150000"/>
              </a:lnSpc>
            </a:pPr>
            <a:r>
              <a:rPr lang="en-US" dirty="0"/>
              <a:t>Josephine Herbert</a:t>
            </a:r>
          </a:p>
          <a:p>
            <a:endParaRPr lang="en-US" dirty="0"/>
          </a:p>
        </p:txBody>
      </p:sp>
    </p:spTree>
    <p:extLst>
      <p:ext uri="{BB962C8B-B14F-4D97-AF65-F5344CB8AC3E}">
        <p14:creationId xmlns:p14="http://schemas.microsoft.com/office/powerpoint/2010/main" val="260545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1" dirty="0"/>
              <a:t>JEFF HADLEY</a:t>
            </a:r>
            <a:br>
              <a:rPr lang="en-US" sz="2400" dirty="0"/>
            </a:br>
            <a:r>
              <a:rPr lang="en-US" sz="2400" dirty="0"/>
              <a:t>Department Head and Chef Instructor</a:t>
            </a:r>
            <a:endParaRPr lang="en-US" dirty="0"/>
          </a:p>
        </p:txBody>
      </p:sp>
      <p:sp>
        <p:nvSpPr>
          <p:cNvPr id="6" name="Text Placeholder 5"/>
          <p:cNvSpPr>
            <a:spLocks noGrp="1"/>
          </p:cNvSpPr>
          <p:nvPr>
            <p:ph type="body" idx="2"/>
          </p:nvPr>
        </p:nvSpPr>
        <p:spPr/>
        <p:txBody>
          <a:bodyPr>
            <a:normAutofit fontScale="77500" lnSpcReduction="20000"/>
          </a:bodyPr>
          <a:lstStyle/>
          <a:p>
            <a:pPr marL="68580"/>
            <a:r>
              <a:rPr lang="en-US" dirty="0"/>
              <a:t>Chef Hadley began his career in foodservice at the age of 16 when he worked as a busboy and dishwasher at a restaurant in his hometown of Pittsburgh, Pennsylvania.  He was bitten by the bug and has worked in the field ever since.  A graduate of Northwood University with degrees in Culinary Arts and Hotel/ Restaurant Management, Chef Hadley has worked in nearly every facet of the business.  His greatest amount of experience comes from managing upscale hotel kitchens and clubs.  Hadley’s affiliation began with Wake Tech in 1989 as an industry advisor and since 2001, as a culinary instructor.  He has been the Department Head since 2008. Outside of work, he enjoys mountain biking and NASCAR.</a:t>
            </a:r>
          </a:p>
          <a:p>
            <a:pPr marL="68580"/>
            <a:endParaRPr lang="en-US" dirty="0"/>
          </a:p>
          <a:p>
            <a:pPr marL="68580"/>
            <a:r>
              <a:rPr lang="en-US" dirty="0"/>
              <a:t>Chef Hadley is also responsible for the coordination of the exchange program with a hotel/ culinary school in France.  He has participated in a program called Adopt-A-Ship, which pairs chefs with a Navy ship. The chef conducts training classes while on board the ship while they are at sea.  His most recent trip took him to Japan for three weeks.  He is a Certified Hospitality Educator (CHE).</a:t>
            </a:r>
          </a:p>
          <a:p>
            <a:pPr marL="68580"/>
            <a:r>
              <a:rPr lang="en-US" dirty="0">
                <a:hlinkClick r:id="rId2"/>
              </a:rPr>
              <a:t>jjhadley@waketech.edu</a:t>
            </a:r>
            <a:endParaRPr lang="en-US" dirty="0"/>
          </a:p>
          <a:p>
            <a:pPr marL="68580"/>
            <a:r>
              <a:rPr lang="en-US" dirty="0"/>
              <a:t>919-866-5990</a:t>
            </a:r>
          </a:p>
          <a:p>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350875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Caralyn House</a:t>
            </a:r>
            <a:r>
              <a:rPr lang="en-US" dirty="0"/>
              <a:t> Lead Baking Instructor, Associate Department Head</a:t>
            </a:r>
          </a:p>
        </p:txBody>
      </p:sp>
      <p:sp>
        <p:nvSpPr>
          <p:cNvPr id="3" name="Text Placeholder 2"/>
          <p:cNvSpPr>
            <a:spLocks noGrp="1"/>
          </p:cNvSpPr>
          <p:nvPr>
            <p:ph type="body" idx="2"/>
          </p:nvPr>
        </p:nvSpPr>
        <p:spPr/>
        <p:txBody>
          <a:bodyPr>
            <a:normAutofit fontScale="92500" lnSpcReduction="20000"/>
          </a:bodyPr>
          <a:lstStyle/>
          <a:p>
            <a:r>
              <a:rPr lang="en-US" dirty="0"/>
              <a:t>Chef House has a degree in Finance and Banking from Appalachian State University.  She also studied at L'Academie de Cuisine in Bethesda, Maryland, earning an Associate’s Degree in Culinary Arts.  Chef House won a scholarship to study Pastry Arts taught by the White House pastry chef, Roland Mesnier.  She has worked in restaurants in the Washington, DC, area as well as Raleigh, NC.  </a:t>
            </a:r>
          </a:p>
          <a:p>
            <a:endParaRPr lang="en-US" dirty="0"/>
          </a:p>
          <a:p>
            <a:r>
              <a:rPr lang="en-US" dirty="0"/>
              <a:t>Chef House has been teaching a variety of classes at Wake Tech since 1991.  She now focuses on the baking and pastry classes and is the Program Director for the Baking and Pastry Arts program.  She is a Certified Hospitality Educator (CHE), a Certified Culinary Educator (CCE) and was awarded the 2007 Excellence in Teaching Award by the North Carolina Community College System.</a:t>
            </a:r>
          </a:p>
          <a:p>
            <a:r>
              <a:rPr lang="en-US" dirty="0">
                <a:hlinkClick r:id="rId2"/>
              </a:rPr>
              <a:t>cmhouse@waketech.edu</a:t>
            </a:r>
            <a:endParaRPr lang="en-US" dirty="0"/>
          </a:p>
          <a:p>
            <a:r>
              <a:rPr lang="en-US" dirty="0"/>
              <a:t>919-532-5969</a:t>
            </a:r>
          </a:p>
          <a:p>
            <a:endParaRPr lang="en-US" dirty="0"/>
          </a:p>
        </p:txBody>
      </p:sp>
      <p:pic>
        <p:nvPicPr>
          <p:cNvPr id="8" name="Content Placeholder 7">
            <a:extLst>
              <a:ext uri="{FF2B5EF4-FFF2-40B4-BE49-F238E27FC236}">
                <a16:creationId xmlns:a16="http://schemas.microsoft.com/office/drawing/2014/main" id="{25CA4F59-AB0C-441D-A2BD-AE58CBD5800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80364" y="273050"/>
            <a:ext cx="3901122" cy="5853113"/>
          </a:xfrm>
        </p:spPr>
      </p:pic>
    </p:spTree>
    <p:extLst>
      <p:ext uri="{BB962C8B-B14F-4D97-AF65-F5344CB8AC3E}">
        <p14:creationId xmlns:p14="http://schemas.microsoft.com/office/powerpoint/2010/main" val="409391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Eric Stopka</a:t>
            </a:r>
          </a:p>
        </p:txBody>
      </p:sp>
      <p:sp>
        <p:nvSpPr>
          <p:cNvPr id="3" name="Text Placeholder 2"/>
          <p:cNvSpPr>
            <a:spLocks noGrp="1"/>
          </p:cNvSpPr>
          <p:nvPr>
            <p:ph type="body" idx="2"/>
          </p:nvPr>
        </p:nvSpPr>
        <p:spPr/>
        <p:txBody>
          <a:bodyPr>
            <a:normAutofit fontScale="77500" lnSpcReduction="20000"/>
          </a:bodyPr>
          <a:lstStyle/>
          <a:p>
            <a:r>
              <a:rPr lang="en-US" dirty="0"/>
              <a:t>Chef Eric Stopka has a degree in Broadcasting and Communications from East Carolina University and an Associate’s Degree in Baking and Pastry from Wake Technical Community College. He began his career in the foodservice industry at the age of 17 as a dishwasher and a prep cook, working his way up in the kitchen from prep cook to Sous Chef to Assistant Manager at many different restaurants across NC.</a:t>
            </a:r>
          </a:p>
          <a:p>
            <a:r>
              <a:rPr lang="en-US" dirty="0"/>
              <a:t>Chef Stopka’s love of pastry led him to receive a degree from Wake Tech and then work at the prestigious Fearrington House restaurant as Lead Pastry Cook where he helped the restaurant maintain the triple, five diamond award status. He then went on to work at Whole Foods Market as a Bakery Manager. Chef Stopka has been teaching at Wake Tech since 2012 as an adjunct teacher and in the Fall of 2016 came onboard as a full-time teacher and is a Certified Hospitality Educator (CHE). He loves teaching and enjoys working with the students in achieving their personal and professional goals.</a:t>
            </a:r>
          </a:p>
          <a:p>
            <a:endParaRPr lang="en-US" dirty="0"/>
          </a:p>
          <a:p>
            <a:r>
              <a:rPr lang="en-US" dirty="0">
                <a:solidFill>
                  <a:srgbClr val="FFC000"/>
                </a:solidFill>
                <a:hlinkClick r:id="rId2"/>
              </a:rPr>
              <a:t>ecstopka@waketech.edu</a:t>
            </a:r>
            <a:endParaRPr lang="en-US" dirty="0">
              <a:solidFill>
                <a:srgbClr val="FFC000"/>
              </a:solidFill>
            </a:endParaRPr>
          </a:p>
          <a:p>
            <a:r>
              <a:rPr lang="en-US" dirty="0">
                <a:solidFill>
                  <a:srgbClr val="FFC000"/>
                </a:solidFill>
              </a:rPr>
              <a:t>919 – 532-5970</a:t>
            </a:r>
          </a:p>
          <a:p>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285246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US" dirty="0"/>
              <a:t>Melissa Attanas</a:t>
            </a:r>
          </a:p>
        </p:txBody>
      </p:sp>
      <p:sp>
        <p:nvSpPr>
          <p:cNvPr id="3" name="Text Placeholder 2"/>
          <p:cNvSpPr>
            <a:spLocks noGrp="1"/>
          </p:cNvSpPr>
          <p:nvPr>
            <p:ph type="body" idx="2"/>
          </p:nvPr>
        </p:nvSpPr>
        <p:spPr>
          <a:xfrm>
            <a:off x="457200" y="990600"/>
            <a:ext cx="3008313" cy="5486400"/>
          </a:xfrm>
        </p:spPr>
        <p:txBody>
          <a:bodyPr>
            <a:normAutofit fontScale="25000" lnSpcReduction="20000"/>
          </a:bodyPr>
          <a:lstStyle/>
          <a:p>
            <a:r>
              <a:rPr lang="en-US" sz="4400" dirty="0"/>
              <a:t>Chef Melissa Attanas developed a passion for food, baking and cooking at a young age.  While still in high school, she began her career working all the stations in a small French restaurant kitchen in Eastern North Carolina.  She loved it so much that after graduating she went on to earn an AAS in Culinary Arts at Wake Technical Community College in 2003.  She has experience working in award winning institutions including Hayes Barton Café in Raleigh, Magnolia Grill in Durham, and Bon Appetit Management Company at SAS in Cary.  </a:t>
            </a:r>
          </a:p>
          <a:p>
            <a:r>
              <a:rPr lang="en-US" sz="4400" dirty="0"/>
              <a:t>Chef Attanas has 20 years of experience in different facets of the food and restaurant industry under her belt and knows a lot about the hard work and dedication it takes to be successful in a baking and pastry arts career.  At each step in her career, she found herself mentoring beginners and soon realized her passion for teaching was as great as her passion for baking.  One of her favorite things about her work experience was getting to mold people new to professional kitchen work.  </a:t>
            </a:r>
          </a:p>
          <a:p>
            <a:r>
              <a:rPr lang="en-US" sz="4400" dirty="0"/>
              <a:t>In 2010, Chef Attanas began working as an adjunct baking instructor at WTCC’s Southern Campus while working full time in the restaurant industry.  Inspired by the positive impact Wake Tech has on the community, she decided to go full time as a baking instructor at the new Northern Wake Campus kitchen in 2017 and is a Certified Hospitality Educator (CHE).  She describes her teaching style as firm and consistent while encouraging her students to develop a passion for their work.  </a:t>
            </a:r>
          </a:p>
          <a:p>
            <a:r>
              <a:rPr lang="en-US" sz="4400" dirty="0">
                <a:hlinkClick r:id="rId2"/>
              </a:rPr>
              <a:t>mrattanas@waketech.edu</a:t>
            </a:r>
            <a:endParaRPr lang="en-US" sz="4400" dirty="0">
              <a:solidFill>
                <a:schemeClr val="accent6">
                  <a:lumMod val="75000"/>
                </a:schemeClr>
              </a:solidFill>
            </a:endParaRPr>
          </a:p>
          <a:p>
            <a:r>
              <a:rPr lang="en-US" sz="4400" dirty="0">
                <a:solidFill>
                  <a:srgbClr val="543466"/>
                </a:solidFill>
              </a:rPr>
              <a:t>919-532-5971</a:t>
            </a:r>
          </a:p>
          <a:p>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1858306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524</TotalTime>
  <Words>2183</Words>
  <Application>Microsoft Office PowerPoint</Application>
  <PresentationFormat>On-screen Show (4:3)</PresentationFormat>
  <Paragraphs>472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 Antiqua</vt:lpstr>
      <vt:lpstr>Calibri</vt:lpstr>
      <vt:lpstr>Lucida Sans</vt:lpstr>
      <vt:lpstr>Wingdings</vt:lpstr>
      <vt:lpstr>Wingdings 2</vt:lpstr>
      <vt:lpstr>Wingdings 3</vt:lpstr>
      <vt:lpstr>Apex</vt:lpstr>
      <vt:lpstr>Orientation</vt:lpstr>
      <vt:lpstr>Agenda</vt:lpstr>
      <vt:lpstr>Welcome!!!!</vt:lpstr>
      <vt:lpstr>What Can I Expect? </vt:lpstr>
      <vt:lpstr>Instructors</vt:lpstr>
      <vt:lpstr>JEFF HADLEY Department Head and Chef Instructor</vt:lpstr>
      <vt:lpstr>Caralyn House Lead Baking Instructor, Associate Department Head</vt:lpstr>
      <vt:lpstr>Eric Stopka</vt:lpstr>
      <vt:lpstr>Melissa Attanas</vt:lpstr>
      <vt:lpstr>Adjunct Instructors</vt:lpstr>
      <vt:lpstr>Programs of Study</vt:lpstr>
      <vt:lpstr>Academic Requirements </vt:lpstr>
      <vt:lpstr>PowerPoint Presentation</vt:lpstr>
      <vt:lpstr>PowerPoint Presentation</vt:lpstr>
      <vt:lpstr>PowerPoint Presentation</vt:lpstr>
      <vt:lpstr>Technical Requirements </vt:lpstr>
      <vt:lpstr>Knives and Tools</vt:lpstr>
      <vt:lpstr>Knives and Tools</vt:lpstr>
      <vt:lpstr>Work-Based Learning  and Employment Resources</vt:lpstr>
      <vt:lpstr>Once I Graduate,  What Can I Expect? </vt:lpstr>
      <vt:lpstr>Tour of the Kitchen</vt:lpstr>
      <vt:lpstr>Baking Kitchen Photos</vt:lpstr>
      <vt:lpstr>PowerPoint Presentation</vt:lpstr>
      <vt:lpstr>Students and Chefs in Action</vt:lpstr>
      <vt:lpstr>PowerPoint Presentation</vt:lpstr>
      <vt:lpstr>PowerPoint Presentation</vt:lpstr>
      <vt:lpstr>PowerPoint Presentation</vt:lpstr>
      <vt:lpstr>PowerPoint Presentation</vt:lpstr>
      <vt:lpstr>PowerPoint Presentation</vt:lpstr>
      <vt:lpstr>PowerPoint Presentation</vt:lpstr>
    </vt:vector>
  </TitlesOfParts>
  <Company>Wake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User name</dc:creator>
  <cp:lastModifiedBy>Caralyn M. House</cp:lastModifiedBy>
  <cp:revision>20</cp:revision>
  <dcterms:created xsi:type="dcterms:W3CDTF">2017-12-13T16:39:03Z</dcterms:created>
  <dcterms:modified xsi:type="dcterms:W3CDTF">2020-12-10T16:39:15Z</dcterms:modified>
</cp:coreProperties>
</file>